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456" r:id="rId3"/>
    <p:sldId id="457" r:id="rId4"/>
    <p:sldId id="358" r:id="rId5"/>
    <p:sldId id="260" r:id="rId6"/>
    <p:sldId id="461" r:id="rId7"/>
    <p:sldId id="458" r:id="rId8"/>
    <p:sldId id="469" r:id="rId9"/>
    <p:sldId id="478" r:id="rId10"/>
    <p:sldId id="459" r:id="rId11"/>
    <p:sldId id="470" r:id="rId12"/>
    <p:sldId id="286" r:id="rId13"/>
    <p:sldId id="261" r:id="rId14"/>
    <p:sldId id="471" r:id="rId15"/>
    <p:sldId id="472" r:id="rId16"/>
    <p:sldId id="317" r:id="rId17"/>
    <p:sldId id="476" r:id="rId18"/>
    <p:sldId id="440" r:id="rId19"/>
    <p:sldId id="267" r:id="rId20"/>
    <p:sldId id="419" r:id="rId21"/>
    <p:sldId id="271" r:id="rId22"/>
    <p:sldId id="320" r:id="rId23"/>
    <p:sldId id="273" r:id="rId24"/>
    <p:sldId id="434" r:id="rId25"/>
    <p:sldId id="411" r:id="rId26"/>
    <p:sldId id="475" r:id="rId27"/>
    <p:sldId id="464" r:id="rId28"/>
    <p:sldId id="465" r:id="rId29"/>
    <p:sldId id="278" r:id="rId30"/>
    <p:sldId id="279" r:id="rId31"/>
    <p:sldId id="466" r:id="rId32"/>
    <p:sldId id="371" r:id="rId33"/>
    <p:sldId id="396" r:id="rId34"/>
    <p:sldId id="445" r:id="rId35"/>
    <p:sldId id="321" r:id="rId36"/>
    <p:sldId id="276" r:id="rId37"/>
    <p:sldId id="467" r:id="rId38"/>
    <p:sldId id="455" r:id="rId39"/>
    <p:sldId id="324" r:id="rId40"/>
    <p:sldId id="297" r:id="rId41"/>
    <p:sldId id="477" r:id="rId42"/>
    <p:sldId id="298" r:id="rId43"/>
    <p:sldId id="328" r:id="rId44"/>
    <p:sldId id="282" r:id="rId45"/>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1" autoAdjust="0"/>
    <p:restoredTop sz="94660"/>
  </p:normalViewPr>
  <p:slideViewPr>
    <p:cSldViewPr snapToGrid="0">
      <p:cViewPr varScale="1">
        <p:scale>
          <a:sx n="115" d="100"/>
          <a:sy n="115" d="100"/>
        </p:scale>
        <p:origin x="153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6351" cy="497528"/>
          </a:xfrm>
          <a:prstGeom prst="rect">
            <a:avLst/>
          </a:prstGeom>
        </p:spPr>
        <p:txBody>
          <a:bodyPr vert="horz" lIns="91865" tIns="45932" rIns="91865" bIns="45932" rtlCol="0"/>
          <a:lstStyle>
            <a:lvl1pPr algn="l">
              <a:defRPr sz="1200"/>
            </a:lvl1pPr>
          </a:lstStyle>
          <a:p>
            <a:endParaRPr lang="ru-RU"/>
          </a:p>
        </p:txBody>
      </p:sp>
      <p:sp>
        <p:nvSpPr>
          <p:cNvPr id="3" name="Дата 2"/>
          <p:cNvSpPr>
            <a:spLocks noGrp="1"/>
          </p:cNvSpPr>
          <p:nvPr>
            <p:ph type="dt" idx="1"/>
          </p:nvPr>
        </p:nvSpPr>
        <p:spPr>
          <a:xfrm>
            <a:off x="3849728" y="0"/>
            <a:ext cx="2946351" cy="497528"/>
          </a:xfrm>
          <a:prstGeom prst="rect">
            <a:avLst/>
          </a:prstGeom>
        </p:spPr>
        <p:txBody>
          <a:bodyPr vert="horz" lIns="91865" tIns="45932" rIns="91865" bIns="45932" rtlCol="0"/>
          <a:lstStyle>
            <a:lvl1pPr algn="r">
              <a:defRPr sz="1200"/>
            </a:lvl1pPr>
          </a:lstStyle>
          <a:p>
            <a:fld id="{B1BC60B5-E4E9-4D3E-8082-48A0DEC5817E}" type="datetimeFigureOut">
              <a:rPr lang="ru-RU" smtClean="0"/>
              <a:t>23.05.2025</a:t>
            </a:fld>
            <a:endParaRPr lang="ru-RU"/>
          </a:p>
        </p:txBody>
      </p:sp>
      <p:sp>
        <p:nvSpPr>
          <p:cNvPr id="4" name="Образ слайда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1865" tIns="45932" rIns="91865" bIns="45932" rtlCol="0" anchor="ctr"/>
          <a:lstStyle/>
          <a:p>
            <a:endParaRPr lang="ru-RU"/>
          </a:p>
        </p:txBody>
      </p:sp>
      <p:sp>
        <p:nvSpPr>
          <p:cNvPr id="5" name="Заметки 4"/>
          <p:cNvSpPr>
            <a:spLocks noGrp="1"/>
          </p:cNvSpPr>
          <p:nvPr>
            <p:ph type="body" sz="quarter" idx="3"/>
          </p:nvPr>
        </p:nvSpPr>
        <p:spPr>
          <a:xfrm>
            <a:off x="679929" y="4777544"/>
            <a:ext cx="5437821" cy="3908465"/>
          </a:xfrm>
          <a:prstGeom prst="rect">
            <a:avLst/>
          </a:prstGeom>
        </p:spPr>
        <p:txBody>
          <a:bodyPr vert="horz" lIns="91865" tIns="45932" rIns="91865" bIns="45932"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29110"/>
            <a:ext cx="2946351" cy="497528"/>
          </a:xfrm>
          <a:prstGeom prst="rect">
            <a:avLst/>
          </a:prstGeom>
        </p:spPr>
        <p:txBody>
          <a:bodyPr vert="horz" lIns="91865" tIns="45932" rIns="91865" bIns="45932" rtlCol="0" anchor="b"/>
          <a:lstStyle>
            <a:lvl1pPr algn="l">
              <a:defRPr sz="1200"/>
            </a:lvl1pPr>
          </a:lstStyle>
          <a:p>
            <a:endParaRPr lang="ru-RU"/>
          </a:p>
        </p:txBody>
      </p:sp>
      <p:sp>
        <p:nvSpPr>
          <p:cNvPr id="7" name="Номер слайда 6"/>
          <p:cNvSpPr>
            <a:spLocks noGrp="1"/>
          </p:cNvSpPr>
          <p:nvPr>
            <p:ph type="sldNum" sz="quarter" idx="5"/>
          </p:nvPr>
        </p:nvSpPr>
        <p:spPr>
          <a:xfrm>
            <a:off x="3849728" y="9429110"/>
            <a:ext cx="2946351" cy="497528"/>
          </a:xfrm>
          <a:prstGeom prst="rect">
            <a:avLst/>
          </a:prstGeom>
        </p:spPr>
        <p:txBody>
          <a:bodyPr vert="horz" lIns="91865" tIns="45932" rIns="91865" bIns="45932" rtlCol="0" anchor="b"/>
          <a:lstStyle>
            <a:lvl1pPr algn="r">
              <a:defRPr sz="1200"/>
            </a:lvl1pPr>
          </a:lstStyle>
          <a:p>
            <a:fld id="{768D9F32-F06B-4673-8ADD-006F416C0E0A}" type="slidenum">
              <a:rPr lang="ru-RU" smtClean="0"/>
              <a:t>‹#›</a:t>
            </a:fld>
            <a:endParaRPr lang="ru-RU"/>
          </a:p>
        </p:txBody>
      </p:sp>
    </p:spTree>
    <p:extLst>
      <p:ext uri="{BB962C8B-B14F-4D97-AF65-F5344CB8AC3E}">
        <p14:creationId xmlns:p14="http://schemas.microsoft.com/office/powerpoint/2010/main" val="1055907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7953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366191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3194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58704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909886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53026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7143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42673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417448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67720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23.05.2025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val="1319314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9A218-1BD9-44B7-AD25-60C2204205A7}" type="datetimeFigureOut">
              <a:rPr lang="ru-RU" smtClean="0"/>
              <a:pPr/>
              <a:t>23.05.2025</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7EFC-FB93-4B0A-97A4-5DFF6022B23C}" type="slidenum">
              <a:rPr lang="ru-RU" smtClean="0"/>
              <a:pPr/>
              <a:t>‹#›</a:t>
            </a:fld>
            <a:endParaRPr lang="ru-RU"/>
          </a:p>
        </p:txBody>
      </p:sp>
    </p:spTree>
    <p:extLst>
      <p:ext uri="{BB962C8B-B14F-4D97-AF65-F5344CB8AC3E}">
        <p14:creationId xmlns:p14="http://schemas.microsoft.com/office/powerpoint/2010/main" val="2746177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gif"/><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g"/><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4" name="Прямоугольник 3"/>
          <p:cNvSpPr/>
          <p:nvPr/>
        </p:nvSpPr>
        <p:spPr>
          <a:xfrm>
            <a:off x="1351129" y="779929"/>
            <a:ext cx="7295330" cy="5139869"/>
          </a:xfrm>
          <a:prstGeom prst="rect">
            <a:avLst/>
          </a:prstGeom>
        </p:spPr>
        <p:txBody>
          <a:bodyPr wrap="square">
            <a:spAutoFit/>
          </a:bodyPr>
          <a:lstStyle/>
          <a:p>
            <a:pPr algn="ctr">
              <a:spcBef>
                <a:spcPts val="0"/>
              </a:spcBef>
              <a:spcAft>
                <a:spcPts val="0"/>
              </a:spcAft>
            </a:pP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Отчет </a:t>
            </a:r>
          </a:p>
          <a:p>
            <a:pPr algn="ctr">
              <a:spcBef>
                <a:spcPts val="0"/>
              </a:spcBef>
              <a:spcAft>
                <a:spcPts val="0"/>
              </a:spcAft>
            </a:pP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о деятельности </a:t>
            </a:r>
          </a:p>
          <a:p>
            <a:pPr algn="ctr">
              <a:spcBef>
                <a:spcPts val="0"/>
              </a:spcBef>
              <a:spcAft>
                <a:spcPts val="0"/>
              </a:spcAft>
            </a:pP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Муниципального бюджетного учреждения дополнительного образования </a:t>
            </a:r>
          </a:p>
          <a:p>
            <a:pPr algn="ctr">
              <a:spcBef>
                <a:spcPts val="0"/>
              </a:spcBef>
              <a:spcAft>
                <a:spcPts val="0"/>
              </a:spcAft>
            </a:pP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«Спортивная школа гор. Гвардейска»</a:t>
            </a:r>
          </a:p>
          <a:p>
            <a:pPr algn="ctr">
              <a:spcBef>
                <a:spcPts val="0"/>
              </a:spcBef>
              <a:spcAft>
                <a:spcPts val="0"/>
              </a:spcAft>
            </a:pP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 за </a:t>
            </a:r>
            <a:r>
              <a:rPr lang="ru-RU" sz="3600" b="1" smtClean="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2024 –5 месяцев 2025 </a:t>
            </a:r>
            <a:r>
              <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itchFamily="18" charset="0"/>
                <a:cs typeface="Times New Roman" pitchFamily="18" charset="0"/>
              </a:rPr>
              <a:t>года.</a:t>
            </a:r>
          </a:p>
          <a:p>
            <a:pPr algn="ctr"/>
            <a:endParaRPr lang="ru-RU" sz="4000" b="1" dirty="0">
              <a:ln w="0"/>
              <a:solidFill>
                <a:schemeClr val="accent1">
                  <a:lumMod val="75000"/>
                </a:schemeClr>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5266607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1719617" y="299513"/>
            <a:ext cx="6728347" cy="954107"/>
          </a:xfrm>
          <a:prstGeom prst="rect">
            <a:avLst/>
          </a:prstGeom>
        </p:spPr>
        <p:txBody>
          <a:bodyPr wrap="square">
            <a:spAutoFit/>
          </a:bodyPr>
          <a:lstStyle/>
          <a:p>
            <a:pPr algn="ctr"/>
            <a:r>
              <a:rPr lang="ru-RU" sz="2800" b="1" dirty="0">
                <a:latin typeface="Times New Roman" pitchFamily="18" charset="0"/>
                <a:cs typeface="Times New Roman" pitchFamily="18" charset="0"/>
              </a:rPr>
              <a:t>ЦЕЛЬ и ЗАДАЧИ</a:t>
            </a:r>
          </a:p>
          <a:p>
            <a:pPr algn="ctr"/>
            <a:r>
              <a:rPr lang="ru-RU" sz="2800" b="1" dirty="0">
                <a:latin typeface="Times New Roman" pitchFamily="18" charset="0"/>
                <a:cs typeface="Times New Roman" pitchFamily="18" charset="0"/>
              </a:rPr>
              <a:t> МБУ ДО СШ гор. ГВАРДЕЙСКА:</a:t>
            </a:r>
            <a:endParaRPr lang="ru-RU" sz="2800" b="1" dirty="0">
              <a:latin typeface="Times New Roman" pitchFamily="18" charset="0"/>
              <a:ea typeface="Tahoma" panose="020B0604030504040204" pitchFamily="34" charset="0"/>
              <a:cs typeface="Times New Roman" pitchFamily="18" charset="0"/>
            </a:endParaRPr>
          </a:p>
        </p:txBody>
      </p:sp>
      <p:sp>
        <p:nvSpPr>
          <p:cNvPr id="4" name="Прямоугольник 3"/>
          <p:cNvSpPr/>
          <p:nvPr/>
        </p:nvSpPr>
        <p:spPr>
          <a:xfrm>
            <a:off x="764275" y="1376731"/>
            <a:ext cx="8147713" cy="646331"/>
          </a:xfrm>
          <a:prstGeom prst="rect">
            <a:avLst/>
          </a:prstGeom>
        </p:spPr>
        <p:txBody>
          <a:bodyPr wrap="square">
            <a:spAutoFit/>
          </a:bodyPr>
          <a:lstStyle/>
          <a:p>
            <a:pPr marL="45720" indent="457200" algn="just">
              <a:buNone/>
            </a:pPr>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a:p>
            <a:pPr marL="45720" indent="457200" algn="just">
              <a:buNone/>
            </a:pPr>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EB4F909-2123-BF2F-52A4-79A727B6B6F1}"/>
              </a:ext>
            </a:extLst>
          </p:cNvPr>
          <p:cNvSpPr txBox="1"/>
          <p:nvPr/>
        </p:nvSpPr>
        <p:spPr>
          <a:xfrm>
            <a:off x="465513" y="1253620"/>
            <a:ext cx="8451639" cy="4832092"/>
          </a:xfrm>
          <a:prstGeom prst="rect">
            <a:avLst/>
          </a:prstGeom>
          <a:noFill/>
        </p:spPr>
        <p:txBody>
          <a:bodyPr wrap="square">
            <a:spAutoFit/>
          </a:bodyPr>
          <a:lstStyle/>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	Предметом деятельности Образовательной организации является организация образовательного процесса по дополнительным общеобразовательным программам в области физической культуры и спорта:</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1) дополнительные общеразвивающие программы в области физической культуры и спорта;</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2) дополнительные образовательные программы спортивной подготовки.</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2.2. Целями деятельности Образовательной организации являются:</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1) осуществление деятельности по дополнительным общеобразовательным программам (дополнительные общеразвивающие программы в области физической культуры и спорта, дополнительные образовательные программы спортивной подготовки); </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2) удовлетворение потребностей обучающихся в регулярных занятиях физической культуры и спортом;</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3)  обеспечение необходимых условий для личностного развития обучающихся, укрепление их здоровья, физического совершенствования, формирования культуры здорового и безопасного образа жизни, организации свободного времени, профессионального самоопределения, социальной адаптации; </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4)  выявление и поддержка детей, проявивших выдающиеся способности;</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5)  повышение качества организации и проведения физкультурных и спортивных мероприятий;</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6)  организация отдыха и оздоровления обучающихся;</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7)  методическое сопровождение образовательного процесса в Учреждении;</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8)  взаимодействие с общеобразовательными организациями в области физической культуры и спорта;</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9) участие в организации муниципальных этапов приоритетных соревнований школьников;</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10) предоставление спортивного оборудования, инвентаря, техники;</a:t>
            </a:r>
            <a:endParaRPr lang="ru-RU" sz="1400" dirty="0">
              <a:effectLst/>
              <a:latin typeface="Times New Roman" panose="02020603050405020304" pitchFamily="18" charset="0"/>
              <a:ea typeface="Times New Roman" panose="02020603050405020304" pitchFamily="18" charset="0"/>
            </a:endParaRPr>
          </a:p>
          <a:p>
            <a:pPr algn="just" hangingPunct="0">
              <a:tabLst>
                <a:tab pos="457200" algn="l"/>
                <a:tab pos="1600200" algn="l"/>
              </a:tabLst>
            </a:pPr>
            <a:r>
              <a:rPr lang="ru-RU" sz="1400" dirty="0">
                <a:solidFill>
                  <a:srgbClr val="000000"/>
                </a:solidFill>
                <a:effectLst/>
                <a:latin typeface="Times New Roman" panose="02020603050405020304" pitchFamily="18" charset="0"/>
                <a:ea typeface="Times New Roman" panose="02020603050405020304" pitchFamily="18" charset="0"/>
              </a:rPr>
              <a:t>12) формирование и подготовка сборных команд муниципального образования «Гвардейский муниципальный округ Калининградской области» для участия в Спартакиаде муниципальных образований Калининградской области.</a:t>
            </a:r>
            <a:endParaRPr lang="ru-RU"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0490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Прямоугольник 2"/>
          <p:cNvSpPr/>
          <p:nvPr/>
        </p:nvSpPr>
        <p:spPr>
          <a:xfrm>
            <a:off x="1719617" y="299513"/>
            <a:ext cx="6728347" cy="523220"/>
          </a:xfrm>
          <a:prstGeom prst="rect">
            <a:avLst/>
          </a:prstGeom>
        </p:spPr>
        <p:txBody>
          <a:bodyPr wrap="square">
            <a:spAutoFit/>
          </a:bodyPr>
          <a:lstStyle/>
          <a:p>
            <a:pPr algn="ctr"/>
            <a:endParaRPr lang="ru-RU" sz="2800" b="1" dirty="0">
              <a:latin typeface="Times New Roman" pitchFamily="18" charset="0"/>
              <a:ea typeface="Tahoma" panose="020B0604030504040204" pitchFamily="34" charset="0"/>
              <a:cs typeface="Times New Roman" pitchFamily="18" charset="0"/>
            </a:endParaRPr>
          </a:p>
        </p:txBody>
      </p:sp>
      <p:sp>
        <p:nvSpPr>
          <p:cNvPr id="4" name="Прямоугольник 3"/>
          <p:cNvSpPr/>
          <p:nvPr/>
        </p:nvSpPr>
        <p:spPr>
          <a:xfrm>
            <a:off x="764275" y="1376731"/>
            <a:ext cx="8147713" cy="646331"/>
          </a:xfrm>
          <a:prstGeom prst="rect">
            <a:avLst/>
          </a:prstGeom>
        </p:spPr>
        <p:txBody>
          <a:bodyPr wrap="square">
            <a:spAutoFit/>
          </a:bodyPr>
          <a:lstStyle/>
          <a:p>
            <a:pPr marL="45720" indent="457200" algn="just">
              <a:buNone/>
            </a:pPr>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a:p>
            <a:pPr marL="45720" indent="457200" algn="just">
              <a:buNone/>
            </a:pPr>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EB4F909-2123-BF2F-52A4-79A727B6B6F1}"/>
              </a:ext>
            </a:extLst>
          </p:cNvPr>
          <p:cNvSpPr txBox="1"/>
          <p:nvPr/>
        </p:nvSpPr>
        <p:spPr>
          <a:xfrm>
            <a:off x="1030779" y="299513"/>
            <a:ext cx="7886374" cy="4647426"/>
          </a:xfrm>
          <a:prstGeom prst="rect">
            <a:avLst/>
          </a:prstGeom>
          <a:noFill/>
        </p:spPr>
        <p:txBody>
          <a:bodyPr wrap="square">
            <a:spAutoFit/>
          </a:bodyPr>
          <a:lstStyle/>
          <a:p>
            <a:pPr algn="ctr" hangingPunct="0">
              <a:tabLst>
                <a:tab pos="457200" algn="l"/>
              </a:tabLst>
            </a:pPr>
            <a:r>
              <a:rPr lang="ru-RU" sz="2800" b="1" dirty="0">
                <a:solidFill>
                  <a:srgbClr val="000000"/>
                </a:solidFill>
                <a:effectLst/>
                <a:latin typeface="Times New Roman" panose="02020603050405020304" pitchFamily="18" charset="0"/>
                <a:ea typeface="Times New Roman" panose="02020603050405020304" pitchFamily="18" charset="0"/>
              </a:rPr>
              <a:t>ВИДЫ ДЕЯТЕЛЬНОСТИ</a:t>
            </a:r>
          </a:p>
          <a:p>
            <a:pPr algn="just" hangingPunct="0">
              <a:tabLst>
                <a:tab pos="457200" algn="l"/>
              </a:tabLst>
            </a:pPr>
            <a:r>
              <a:rPr lang="ru-RU" sz="1800" dirty="0">
                <a:solidFill>
                  <a:srgbClr val="000000"/>
                </a:solidFill>
                <a:effectLst/>
                <a:latin typeface="Times New Roman" panose="02020603050405020304" pitchFamily="18" charset="0"/>
                <a:ea typeface="Times New Roman" panose="02020603050405020304" pitchFamily="18" charset="0"/>
              </a:rPr>
              <a:t>	</a:t>
            </a:r>
            <a:r>
              <a:rPr lang="ru-RU" sz="2000" dirty="0">
                <a:solidFill>
                  <a:srgbClr val="000000"/>
                </a:solidFill>
                <a:effectLst/>
                <a:latin typeface="Times New Roman" panose="02020603050405020304" pitchFamily="18" charset="0"/>
                <a:ea typeface="Times New Roman" panose="02020603050405020304" pitchFamily="18" charset="0"/>
              </a:rPr>
              <a:t>Основными видами деятельности Образовательной организации, непосредственно направленными на достижение поставленных целей, являются:</a:t>
            </a:r>
            <a:endParaRPr lang="ru-RU" sz="2000" dirty="0">
              <a:effectLst/>
              <a:latin typeface="Times New Roman" panose="02020603050405020304" pitchFamily="18" charset="0"/>
              <a:ea typeface="Times New Roman" panose="02020603050405020304" pitchFamily="18" charset="0"/>
            </a:endParaRPr>
          </a:p>
          <a:p>
            <a:pPr algn="just" hangingPunct="0"/>
            <a:r>
              <a:rPr lang="ru-RU" sz="2000" dirty="0">
                <a:solidFill>
                  <a:srgbClr val="000000"/>
                </a:solidFill>
                <a:effectLst/>
                <a:latin typeface="Times New Roman" panose="02020603050405020304" pitchFamily="18" charset="0"/>
                <a:ea typeface="Times New Roman" panose="02020603050405020304" pitchFamily="18" charset="0"/>
              </a:rPr>
              <a:t>1)  реализация дополнительных общеразвивающих программ в области физической культуры и спорта;</a:t>
            </a:r>
            <a:endParaRPr lang="ru-RU" sz="2000" dirty="0">
              <a:effectLst/>
              <a:latin typeface="Times New Roman" panose="02020603050405020304" pitchFamily="18" charset="0"/>
              <a:ea typeface="Times New Roman" panose="02020603050405020304" pitchFamily="18" charset="0"/>
            </a:endParaRPr>
          </a:p>
          <a:p>
            <a:pPr algn="just" hangingPunct="0"/>
            <a:r>
              <a:rPr lang="ru-RU" sz="2000" dirty="0">
                <a:solidFill>
                  <a:srgbClr val="000000"/>
                </a:solidFill>
                <a:effectLst/>
                <a:latin typeface="Times New Roman" panose="02020603050405020304" pitchFamily="18" charset="0"/>
                <a:ea typeface="Times New Roman" panose="02020603050405020304" pitchFamily="18" charset="0"/>
              </a:rPr>
              <a:t>2) реализация дополнительных образовательных программ спортивной подготовки;</a:t>
            </a:r>
            <a:endParaRPr lang="ru-RU" sz="2000" dirty="0">
              <a:effectLst/>
              <a:latin typeface="Times New Roman" panose="02020603050405020304" pitchFamily="18" charset="0"/>
              <a:ea typeface="Times New Roman" panose="02020603050405020304" pitchFamily="18" charset="0"/>
            </a:endParaRPr>
          </a:p>
          <a:p>
            <a:pPr algn="just" hangingPunct="0"/>
            <a:r>
              <a:rPr lang="ru-RU" sz="2000" dirty="0">
                <a:solidFill>
                  <a:srgbClr val="000000"/>
                </a:solidFill>
                <a:effectLst/>
                <a:latin typeface="Times New Roman" panose="02020603050405020304" pitchFamily="18" charset="0"/>
                <a:ea typeface="Times New Roman" panose="02020603050405020304" pitchFamily="18" charset="0"/>
              </a:rPr>
              <a:t>3)     организация отдыха детей;</a:t>
            </a:r>
            <a:endParaRPr lang="ru-RU" sz="2000" dirty="0">
              <a:effectLst/>
              <a:latin typeface="Times New Roman" panose="02020603050405020304" pitchFamily="18" charset="0"/>
              <a:ea typeface="Times New Roman" panose="02020603050405020304" pitchFamily="18" charset="0"/>
            </a:endParaRPr>
          </a:p>
          <a:p>
            <a:pPr algn="just" hangingPunct="0"/>
            <a:r>
              <a:rPr lang="ru-RU" sz="2000" dirty="0">
                <a:solidFill>
                  <a:srgbClr val="000000"/>
                </a:solidFill>
                <a:effectLst/>
                <a:latin typeface="Times New Roman" panose="02020603050405020304" pitchFamily="18" charset="0"/>
                <a:ea typeface="Times New Roman" panose="02020603050405020304" pitchFamily="18" charset="0"/>
              </a:rPr>
              <a:t>4) </a:t>
            </a:r>
            <a:r>
              <a:rPr lang="ru-RU" sz="2000" dirty="0">
                <a:solidFill>
                  <a:srgbClr val="000000"/>
                </a:solidFill>
                <a:effectLst/>
                <a:latin typeface="Times New Roman" panose="02020603050405020304" pitchFamily="18" charset="0"/>
                <a:ea typeface="Calibri" panose="020F0502020204030204" pitchFamily="34" charset="0"/>
              </a:rPr>
              <a:t>осуществление тестирования общего уровня физической подготовленности населения на основании результатов выполнения видов испытаний (тестов), нормативов и оценки уровня знаний и умений Всероссийского физкультурно-спортивного комплекса «Готов к труду и обороне» (ГТО) (далее также - комплекс ГТО).</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85637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
        <p:nvSpPr>
          <p:cNvPr id="3" name="Заголовок 2"/>
          <p:cNvSpPr>
            <a:spLocks noGrp="1"/>
          </p:cNvSpPr>
          <p:nvPr>
            <p:ph type="title"/>
          </p:nvPr>
        </p:nvSpPr>
        <p:spPr>
          <a:xfrm>
            <a:off x="628650" y="365127"/>
            <a:ext cx="7886700" cy="1026946"/>
          </a:xfrm>
        </p:spPr>
        <p:txBody>
          <a:bodyPr>
            <a:normAutofit/>
          </a:bodyPr>
          <a:lstStyle/>
          <a:p>
            <a:pPr algn="ctr"/>
            <a:r>
              <a:rPr lang="ru-RU" sz="2800" b="1" dirty="0">
                <a:latin typeface="Times New Roman" pitchFamily="18" charset="0"/>
                <a:cs typeface="Times New Roman" pitchFamily="18" charset="0"/>
              </a:rPr>
              <a:t>БЮДЖЕТ</a:t>
            </a:r>
            <a:br>
              <a:rPr lang="ru-RU" sz="2800" b="1" dirty="0">
                <a:latin typeface="Times New Roman" pitchFamily="18" charset="0"/>
                <a:cs typeface="Times New Roman" pitchFamily="18" charset="0"/>
              </a:rPr>
            </a:br>
            <a:r>
              <a:rPr lang="ru-RU" sz="2800" b="1" dirty="0">
                <a:latin typeface="Times New Roman" pitchFamily="18" charset="0"/>
                <a:cs typeface="Times New Roman" pitchFamily="18" charset="0"/>
              </a:rPr>
              <a:t> МБУ ДО СШ гор. ГВАРДЕЙСКА</a:t>
            </a:r>
          </a:p>
        </p:txBody>
      </p:sp>
      <p:graphicFrame>
        <p:nvGraphicFramePr>
          <p:cNvPr id="5" name="Объект 4"/>
          <p:cNvGraphicFramePr>
            <a:graphicFrameLocks noGrp="1"/>
          </p:cNvGraphicFramePr>
          <p:nvPr>
            <p:ph idx="1"/>
            <p:extLst>
              <p:ext uri="{D42A27DB-BD31-4B8C-83A1-F6EECF244321}">
                <p14:modId xmlns:p14="http://schemas.microsoft.com/office/powerpoint/2010/main" val="4226335382"/>
              </p:ext>
            </p:extLst>
          </p:nvPr>
        </p:nvGraphicFramePr>
        <p:xfrm>
          <a:off x="1434517" y="1591733"/>
          <a:ext cx="7281644" cy="4071963"/>
        </p:xfrm>
        <a:graphic>
          <a:graphicData uri="http://schemas.openxmlformats.org/drawingml/2006/table">
            <a:tbl>
              <a:tblPr firstRow="1" firstCol="1" bandRow="1">
                <a:tableStyleId>{5C22544A-7EE6-4342-B048-85BDC9FD1C3A}</a:tableStyleId>
              </a:tblPr>
              <a:tblGrid>
                <a:gridCol w="504823">
                  <a:extLst>
                    <a:ext uri="{9D8B030D-6E8A-4147-A177-3AD203B41FA5}">
                      <a16:colId xmlns:a16="http://schemas.microsoft.com/office/drawing/2014/main" val="20000"/>
                    </a:ext>
                  </a:extLst>
                </a:gridCol>
                <a:gridCol w="2720942">
                  <a:extLst>
                    <a:ext uri="{9D8B030D-6E8A-4147-A177-3AD203B41FA5}">
                      <a16:colId xmlns:a16="http://schemas.microsoft.com/office/drawing/2014/main" val="20001"/>
                    </a:ext>
                  </a:extLst>
                </a:gridCol>
                <a:gridCol w="2074596">
                  <a:extLst>
                    <a:ext uri="{9D8B030D-6E8A-4147-A177-3AD203B41FA5}">
                      <a16:colId xmlns:a16="http://schemas.microsoft.com/office/drawing/2014/main" val="20002"/>
                    </a:ext>
                  </a:extLst>
                </a:gridCol>
                <a:gridCol w="1981283">
                  <a:extLst>
                    <a:ext uri="{9D8B030D-6E8A-4147-A177-3AD203B41FA5}">
                      <a16:colId xmlns:a16="http://schemas.microsoft.com/office/drawing/2014/main" val="20003"/>
                    </a:ext>
                  </a:extLst>
                </a:gridCol>
              </a:tblGrid>
              <a:tr h="549888">
                <a:tc>
                  <a:txBody>
                    <a:bodyPr/>
                    <a:lstStyle/>
                    <a:p>
                      <a:pPr algn="ctr">
                        <a:lnSpc>
                          <a:spcPct val="115000"/>
                        </a:lnSpc>
                        <a:spcAft>
                          <a:spcPts val="0"/>
                        </a:spcAft>
                      </a:pPr>
                      <a:r>
                        <a:rPr lang="ru-RU" sz="1800" dirty="0">
                          <a:solidFill>
                            <a:schemeClr val="tx1"/>
                          </a:solidFill>
                          <a:effectLst/>
                          <a:latin typeface="Times New Roman" panose="02020603050405020304" pitchFamily="18" charset="0"/>
                          <a:cs typeface="Times New Roman" panose="02020603050405020304" pitchFamily="18" charset="0"/>
                        </a:rPr>
                        <a:t>№ п/п</a:t>
                      </a:r>
                      <a:endParaRPr lang="ru-RU" sz="18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dirty="0">
                          <a:solidFill>
                            <a:schemeClr val="tx1"/>
                          </a:solidFill>
                          <a:effectLst/>
                          <a:latin typeface="Times New Roman" panose="02020603050405020304" pitchFamily="18" charset="0"/>
                          <a:cs typeface="Times New Roman" panose="02020603050405020304" pitchFamily="18" charset="0"/>
                        </a:rPr>
                        <a:t>Наименование</a:t>
                      </a:r>
                      <a:endParaRPr lang="ru-RU" sz="18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ea typeface="Calibri"/>
                          <a:cs typeface="Times New Roman" panose="02020603050405020304" pitchFamily="18" charset="0"/>
                        </a:rPr>
                        <a:t>2024</a:t>
                      </a:r>
                      <a:r>
                        <a:rPr lang="ru-RU" sz="1800" baseline="0" dirty="0" smtClean="0">
                          <a:solidFill>
                            <a:schemeClr val="tx1"/>
                          </a:solidFill>
                          <a:effectLst/>
                          <a:latin typeface="Times New Roman" panose="02020603050405020304" pitchFamily="18" charset="0"/>
                          <a:ea typeface="Calibri"/>
                          <a:cs typeface="Times New Roman" panose="02020603050405020304" pitchFamily="18" charset="0"/>
                        </a:rPr>
                        <a:t> </a:t>
                      </a:r>
                      <a:r>
                        <a:rPr lang="ru-RU" sz="1800" baseline="0" dirty="0">
                          <a:solidFill>
                            <a:schemeClr val="tx1"/>
                          </a:solidFill>
                          <a:effectLst/>
                          <a:latin typeface="Times New Roman" panose="02020603050405020304" pitchFamily="18" charset="0"/>
                          <a:ea typeface="Calibri"/>
                          <a:cs typeface="Times New Roman" panose="02020603050405020304" pitchFamily="18" charset="0"/>
                        </a:rPr>
                        <a:t>г.</a:t>
                      </a:r>
                      <a:endParaRPr lang="ru-RU" sz="18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800" dirty="0" smtClean="0">
                          <a:solidFill>
                            <a:schemeClr val="tx1"/>
                          </a:solidFill>
                          <a:effectLst/>
                          <a:latin typeface="Times New Roman" panose="02020603050405020304" pitchFamily="18" charset="0"/>
                          <a:cs typeface="Times New Roman" panose="02020603050405020304" pitchFamily="18" charset="0"/>
                        </a:rPr>
                        <a:t>2025 </a:t>
                      </a:r>
                      <a:r>
                        <a:rPr lang="ru-RU" sz="1800" dirty="0">
                          <a:solidFill>
                            <a:schemeClr val="tx1"/>
                          </a:solidFill>
                          <a:effectLst/>
                          <a:latin typeface="Times New Roman" panose="02020603050405020304" pitchFamily="18" charset="0"/>
                          <a:cs typeface="Times New Roman" panose="02020603050405020304" pitchFamily="18" charset="0"/>
                        </a:rPr>
                        <a:t>г.</a:t>
                      </a:r>
                      <a:endParaRPr lang="ru-RU" sz="18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811559">
                <a:tc>
                  <a:txBody>
                    <a:bodyPr/>
                    <a:lstStyle/>
                    <a:p>
                      <a:pPr algn="ctr">
                        <a:lnSpc>
                          <a:spcPct val="115000"/>
                        </a:lnSpc>
                        <a:spcAft>
                          <a:spcPts val="0"/>
                        </a:spcAft>
                      </a:pPr>
                      <a:r>
                        <a:rPr lang="ru-RU" sz="1600" dirty="0">
                          <a:solidFill>
                            <a:schemeClr val="tx1"/>
                          </a:solidFill>
                          <a:effectLst/>
                          <a:latin typeface="Times New Roman" panose="02020603050405020304" pitchFamily="18" charset="0"/>
                          <a:ea typeface="Calibri"/>
                          <a:cs typeface="Times New Roman" panose="02020603050405020304" pitchFamily="18" charset="0"/>
                        </a:rPr>
                        <a:t>1</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solidFill>
                            <a:schemeClr val="tx1"/>
                          </a:solidFill>
                          <a:effectLst/>
                          <a:latin typeface="Times New Roman" panose="02020603050405020304" pitchFamily="18" charset="0"/>
                          <a:cs typeface="Times New Roman" panose="02020603050405020304" pitchFamily="18" charset="0"/>
                        </a:rPr>
                        <a:t>Субсидия на выполнение муниципального задания</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23 049 343,86</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24 655 576,57</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2895">
                <a:tc>
                  <a:txBody>
                    <a:bodyPr/>
                    <a:lstStyle/>
                    <a:p>
                      <a:pPr algn="ctr">
                        <a:lnSpc>
                          <a:spcPct val="115000"/>
                        </a:lnSpc>
                        <a:spcAft>
                          <a:spcPts val="0"/>
                        </a:spcAft>
                      </a:pPr>
                      <a:r>
                        <a:rPr lang="ru-RU" sz="1600" dirty="0">
                          <a:solidFill>
                            <a:schemeClr val="tx1"/>
                          </a:solidFill>
                          <a:effectLst/>
                          <a:latin typeface="Times New Roman" panose="02020603050405020304" pitchFamily="18" charset="0"/>
                          <a:ea typeface="Calibri"/>
                          <a:cs typeface="Times New Roman" panose="02020603050405020304" pitchFamily="18" charset="0"/>
                        </a:rPr>
                        <a:t>2</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solidFill>
                            <a:schemeClr val="tx1"/>
                          </a:solidFill>
                          <a:effectLst/>
                          <a:latin typeface="Times New Roman" panose="02020603050405020304" pitchFamily="18" charset="0"/>
                          <a:ea typeface="Calibri"/>
                          <a:cs typeface="Times New Roman" panose="02020603050405020304" pitchFamily="18" charset="0"/>
                        </a:rPr>
                        <a:t>Субсидия на иные цели</a:t>
                      </a:r>
                    </a:p>
                    <a:p>
                      <a:pPr algn="ctr">
                        <a:lnSpc>
                          <a:spcPct val="115000"/>
                        </a:lnSpc>
                        <a:spcAft>
                          <a:spcPts val="0"/>
                        </a:spcAft>
                      </a:pPr>
                      <a:r>
                        <a:rPr lang="ru-RU" sz="1600" b="1" dirty="0">
                          <a:solidFill>
                            <a:schemeClr val="tx1"/>
                          </a:solidFill>
                          <a:effectLst/>
                          <a:latin typeface="Times New Roman" panose="02020603050405020304" pitchFamily="18" charset="0"/>
                          <a:ea typeface="Calibri"/>
                          <a:cs typeface="Times New Roman" panose="02020603050405020304" pitchFamily="18" charset="0"/>
                        </a:rPr>
                        <a:t> (21 счет)</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2 913 060,09</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0</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8524512"/>
                  </a:ext>
                </a:extLst>
              </a:tr>
              <a:tr h="864909">
                <a:tc>
                  <a:txBody>
                    <a:bodyPr/>
                    <a:lstStyle/>
                    <a:p>
                      <a:pPr algn="ctr">
                        <a:lnSpc>
                          <a:spcPct val="115000"/>
                        </a:lnSpc>
                        <a:spcAft>
                          <a:spcPts val="0"/>
                        </a:spcAft>
                      </a:pPr>
                      <a:r>
                        <a:rPr lang="ru-RU" sz="1600" dirty="0">
                          <a:solidFill>
                            <a:schemeClr val="tx1"/>
                          </a:solidFill>
                          <a:effectLst/>
                          <a:latin typeface="Times New Roman" panose="02020603050405020304" pitchFamily="18" charset="0"/>
                          <a:ea typeface="Calibri"/>
                          <a:cs typeface="Times New Roman" panose="02020603050405020304" pitchFamily="18" charset="0"/>
                        </a:rPr>
                        <a:t>3</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solidFill>
                            <a:schemeClr val="tx1"/>
                          </a:solidFill>
                          <a:effectLst/>
                          <a:latin typeface="Times New Roman" panose="02020603050405020304" pitchFamily="18" charset="0"/>
                          <a:ea typeface="Calibri"/>
                          <a:cs typeface="Times New Roman" panose="02020603050405020304" pitchFamily="18" charset="0"/>
                        </a:rPr>
                        <a:t>Платные услуги</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279 210,00</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73 920,00</a:t>
                      </a:r>
                    </a:p>
                    <a:p>
                      <a:pPr algn="ctr">
                        <a:lnSpc>
                          <a:spcPct val="115000"/>
                        </a:lnSpc>
                        <a:spcAft>
                          <a:spcPts val="0"/>
                        </a:spcAf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a:t>
                      </a:r>
                      <a:r>
                        <a:rPr lang="ru-RU" sz="1600" b="1" baseline="0" dirty="0" smtClean="0">
                          <a:solidFill>
                            <a:schemeClr val="tx1"/>
                          </a:solidFill>
                          <a:effectLst/>
                          <a:latin typeface="Times New Roman" panose="02020603050405020304" pitchFamily="18" charset="0"/>
                          <a:ea typeface="Calibri"/>
                          <a:cs typeface="Times New Roman" panose="02020603050405020304" pitchFamily="18" charset="0"/>
                        </a:rPr>
                        <a:t> 5 месяцев 2025г.)</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35597">
                <a:tc>
                  <a:txBody>
                    <a:bodyPr/>
                    <a:lstStyle/>
                    <a:p>
                      <a:pPr algn="ctr">
                        <a:lnSpc>
                          <a:spcPct val="115000"/>
                        </a:lnSpc>
                        <a:spcAft>
                          <a:spcPts val="0"/>
                        </a:spcAft>
                      </a:pPr>
                      <a:r>
                        <a:rPr lang="ru-RU" sz="160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6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solidFill>
                            <a:schemeClr val="tx1"/>
                          </a:solidFill>
                          <a:effectLst/>
                          <a:latin typeface="Times New Roman" panose="02020603050405020304" pitchFamily="18" charset="0"/>
                          <a:ea typeface="Calibri"/>
                          <a:cs typeface="Times New Roman" panose="02020603050405020304" pitchFamily="18" charset="0"/>
                        </a:rPr>
                        <a:t>Просроченная кредиторская задолженность</a:t>
                      </a:r>
                    </a:p>
                    <a:p>
                      <a:pPr algn="ctr">
                        <a:lnSpc>
                          <a:spcPct val="115000"/>
                        </a:lnSpc>
                        <a:spcAft>
                          <a:spcPts val="0"/>
                        </a:spcAft>
                      </a:pPr>
                      <a:endParaRPr lang="ru-RU" sz="1600" dirty="0">
                        <a:solidFill>
                          <a:schemeClr val="tx1"/>
                        </a:solidFill>
                        <a:effectLst/>
                        <a:latin typeface="Times New Roman" panose="02020603050405020304" pitchFamily="18" charset="0"/>
                        <a:ea typeface="Calibri"/>
                        <a:cs typeface="Times New Roman" panose="02020603050405020304" pitchFamily="18" charset="0"/>
                      </a:endParaRP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dirty="0">
                          <a:solidFill>
                            <a:schemeClr val="tx1"/>
                          </a:solidFill>
                          <a:effectLst/>
                          <a:latin typeface="Times New Roman" panose="02020603050405020304" pitchFamily="18" charset="0"/>
                          <a:ea typeface="Calibri"/>
                          <a:cs typeface="Times New Roman" panose="02020603050405020304" pitchFamily="18" charset="0"/>
                        </a:rPr>
                        <a:t>Нет</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dirty="0">
                          <a:solidFill>
                            <a:schemeClr val="tx1"/>
                          </a:solidFill>
                          <a:effectLst/>
                          <a:latin typeface="Times New Roman" panose="02020603050405020304" pitchFamily="18" charset="0"/>
                          <a:ea typeface="Calibri"/>
                          <a:cs typeface="Times New Roman" panose="02020603050405020304" pitchFamily="18" charset="0"/>
                        </a:rPr>
                        <a:t>Нет</a:t>
                      </a:r>
                    </a:p>
                  </a:txBody>
                  <a:tcPr marL="57606" marR="5760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152191"/>
                  </a:ext>
                </a:extLst>
              </a:tr>
            </a:tbl>
          </a:graphicData>
        </a:graphic>
      </p:graphicFrame>
    </p:spTree>
    <p:extLst>
      <p:ext uri="{BB962C8B-B14F-4D97-AF65-F5344CB8AC3E}">
        <p14:creationId xmlns:p14="http://schemas.microsoft.com/office/powerpoint/2010/main" val="28039460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280" y="0"/>
            <a:ext cx="9383218" cy="6858000"/>
          </a:xfrm>
          <a:prstGeom prst="rect">
            <a:avLst/>
          </a:prstGeom>
        </p:spPr>
      </p:pic>
      <p:sp>
        <p:nvSpPr>
          <p:cNvPr id="6" name="Заголовок 5"/>
          <p:cNvSpPr>
            <a:spLocks noGrp="1"/>
          </p:cNvSpPr>
          <p:nvPr>
            <p:ph type="title"/>
          </p:nvPr>
        </p:nvSpPr>
        <p:spPr>
          <a:xfrm>
            <a:off x="1255594" y="365127"/>
            <a:ext cx="7547212" cy="822228"/>
          </a:xfrm>
        </p:spPr>
        <p:txBody>
          <a:bodyPr>
            <a:normAutofit/>
          </a:bodyPr>
          <a:lstStyle/>
          <a:p>
            <a:pPr algn="ctr"/>
            <a:r>
              <a:rPr lang="ru-RU" sz="2800" b="1" dirty="0">
                <a:latin typeface="Times New Roman" pitchFamily="18" charset="0"/>
                <a:cs typeface="Times New Roman" pitchFamily="18" charset="0"/>
              </a:rPr>
              <a:t>Укомплектованность штатами </a:t>
            </a:r>
          </a:p>
        </p:txBody>
      </p:sp>
      <p:graphicFrame>
        <p:nvGraphicFramePr>
          <p:cNvPr id="8" name="Объект 7"/>
          <p:cNvGraphicFramePr>
            <a:graphicFrameLocks noGrp="1"/>
          </p:cNvGraphicFramePr>
          <p:nvPr>
            <p:ph idx="1"/>
            <p:extLst>
              <p:ext uri="{D42A27DB-BD31-4B8C-83A1-F6EECF244321}">
                <p14:modId xmlns:p14="http://schemas.microsoft.com/office/powerpoint/2010/main" val="246292584"/>
              </p:ext>
            </p:extLst>
          </p:nvPr>
        </p:nvGraphicFramePr>
        <p:xfrm>
          <a:off x="1255594" y="975148"/>
          <a:ext cx="7397199" cy="5736618"/>
        </p:xfrm>
        <a:graphic>
          <a:graphicData uri="http://schemas.openxmlformats.org/drawingml/2006/table">
            <a:tbl>
              <a:tblPr firstRow="1" firstCol="1" bandRow="1">
                <a:tableStyleId>{5C22544A-7EE6-4342-B048-85BDC9FD1C3A}</a:tableStyleId>
              </a:tblPr>
              <a:tblGrid>
                <a:gridCol w="2726202">
                  <a:extLst>
                    <a:ext uri="{9D8B030D-6E8A-4147-A177-3AD203B41FA5}">
                      <a16:colId xmlns:a16="http://schemas.microsoft.com/office/drawing/2014/main" val="20000"/>
                    </a:ext>
                  </a:extLst>
                </a:gridCol>
                <a:gridCol w="1429789">
                  <a:extLst>
                    <a:ext uri="{9D8B030D-6E8A-4147-A177-3AD203B41FA5}">
                      <a16:colId xmlns:a16="http://schemas.microsoft.com/office/drawing/2014/main" val="20001"/>
                    </a:ext>
                  </a:extLst>
                </a:gridCol>
                <a:gridCol w="1620604">
                  <a:extLst>
                    <a:ext uri="{9D8B030D-6E8A-4147-A177-3AD203B41FA5}">
                      <a16:colId xmlns:a16="http://schemas.microsoft.com/office/drawing/2014/main" val="20002"/>
                    </a:ext>
                  </a:extLst>
                </a:gridCol>
                <a:gridCol w="1620604">
                  <a:extLst>
                    <a:ext uri="{9D8B030D-6E8A-4147-A177-3AD203B41FA5}">
                      <a16:colId xmlns:a16="http://schemas.microsoft.com/office/drawing/2014/main" val="2308035944"/>
                    </a:ext>
                  </a:extLst>
                </a:gridCol>
              </a:tblGrid>
              <a:tr h="467737">
                <a:tc rowSpan="3">
                  <a:txBody>
                    <a:bodyPr/>
                    <a:lstStyle/>
                    <a:p>
                      <a:pPr algn="ctr">
                        <a:lnSpc>
                          <a:spcPct val="115000"/>
                        </a:lnSpc>
                        <a:spcAft>
                          <a:spcPts val="0"/>
                        </a:spcAft>
                      </a:pPr>
                      <a:r>
                        <a:rPr lang="ru-RU" sz="1600" dirty="0">
                          <a:solidFill>
                            <a:schemeClr val="tx1"/>
                          </a:solidFill>
                          <a:effectLst/>
                          <a:latin typeface="Times New Roman" pitchFamily="18" charset="0"/>
                          <a:cs typeface="Times New Roman" pitchFamily="18" charset="0"/>
                        </a:rPr>
                        <a:t>Наименование структурного подразделения</a:t>
                      </a:r>
                      <a:endParaRPr lang="ru-RU" sz="1600" dirty="0">
                        <a:solidFill>
                          <a:schemeClr val="tx1"/>
                        </a:solidFill>
                        <a:effectLst/>
                        <a:latin typeface="Times New Roman" pitchFamily="18" charset="0"/>
                        <a:ea typeface="Calibri"/>
                        <a:cs typeface="Times New Roman"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lnSpc>
                          <a:spcPct val="115000"/>
                        </a:lnSpc>
                        <a:spcAft>
                          <a:spcPts val="0"/>
                        </a:spcAft>
                      </a:pPr>
                      <a:r>
                        <a:rPr lang="ru-RU" sz="1600" dirty="0">
                          <a:solidFill>
                            <a:schemeClr val="tx1"/>
                          </a:solidFill>
                          <a:effectLst/>
                          <a:latin typeface="Times New Roman" pitchFamily="18" charset="0"/>
                          <a:cs typeface="Times New Roman" pitchFamily="18" charset="0"/>
                        </a:rPr>
                        <a:t>Количество работников</a:t>
                      </a: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939575">
                <a:tc vMerge="1">
                  <a:txBody>
                    <a:bodyPr/>
                    <a:lstStyle/>
                    <a:p>
                      <a:endParaRPr lang="ru-RU"/>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ru-RU" sz="1600" b="1" dirty="0" smtClean="0">
                        <a:effectLst/>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lang="ru-RU" sz="1600" b="1" dirty="0" smtClean="0">
                          <a:effectLst/>
                          <a:latin typeface="Times New Roman" panose="02020603050405020304" pitchFamily="18" charset="0"/>
                          <a:cs typeface="Times New Roman" panose="02020603050405020304" pitchFamily="18" charset="0"/>
                        </a:rPr>
                        <a:t>2023 год</a:t>
                      </a:r>
                      <a:endParaRPr lang="ru-RU" sz="1600" b="1" dirty="0">
                        <a:effectLst/>
                        <a:latin typeface="Times New Roman" panose="02020603050405020304" pitchFamily="18" charset="0"/>
                        <a:ea typeface="Calibri"/>
                        <a:cs typeface="Times New Roman" panose="02020603050405020304" pitchFamily="18" charset="0"/>
                      </a:endParaRPr>
                    </a:p>
                    <a:p>
                      <a:pPr algn="ctr">
                        <a:lnSpc>
                          <a:spcPct val="115000"/>
                        </a:lnSpc>
                        <a:spcAft>
                          <a:spcPts val="0"/>
                        </a:spcAft>
                      </a:pPr>
                      <a:endParaRPr lang="ru-RU" sz="16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ru-RU" sz="1600" b="1" dirty="0" smtClean="0">
                        <a:effectLst/>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lang="ru-RU" sz="1600" b="1" dirty="0" smtClean="0">
                          <a:effectLst/>
                          <a:latin typeface="Times New Roman" panose="02020603050405020304" pitchFamily="18" charset="0"/>
                          <a:cs typeface="Times New Roman" panose="02020603050405020304" pitchFamily="18" charset="0"/>
                        </a:rPr>
                        <a:t>2024 год</a:t>
                      </a:r>
                      <a:endParaRPr lang="ru-RU" sz="1600" b="1" dirty="0">
                        <a:effectLst/>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endParaRPr lang="ru-RU" sz="1600" b="1" dirty="0">
                        <a:effectLst/>
                        <a:latin typeface="Times New Roman" panose="02020603050405020304" pitchFamily="18" charset="0"/>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600" b="1" dirty="0" smtClean="0">
                          <a:effectLst/>
                          <a:latin typeface="Times New Roman" panose="02020603050405020304" pitchFamily="18" charset="0"/>
                          <a:cs typeface="Times New Roman" panose="02020603050405020304" pitchFamily="18" charset="0"/>
                        </a:rPr>
                        <a:t>2025 год</a:t>
                      </a:r>
                      <a:endParaRPr lang="ru-RU" sz="1600" b="1" dirty="0">
                        <a:effectLst/>
                        <a:latin typeface="Times New Roman" panose="02020603050405020304" pitchFamily="18" charset="0"/>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75140">
                <a:tc vMerge="1">
                  <a:txBody>
                    <a:bodyPr/>
                    <a:lstStyle/>
                    <a:p>
                      <a:endParaRPr lang="ru-RU"/>
                    </a:p>
                  </a:txBody>
                  <a:tcPr/>
                </a:tc>
                <a:tc>
                  <a:txBody>
                    <a:bodyPr/>
                    <a:lstStyle/>
                    <a:p>
                      <a:pPr algn="ctr">
                        <a:lnSpc>
                          <a:spcPct val="100000"/>
                        </a:lnSpc>
                        <a:spcAft>
                          <a:spcPts val="0"/>
                        </a:spcAft>
                      </a:pPr>
                      <a:r>
                        <a:rPr lang="ru-RU" sz="1600" dirty="0">
                          <a:effectLst/>
                          <a:latin typeface="Times New Roman" panose="02020603050405020304" pitchFamily="18" charset="0"/>
                          <a:cs typeface="Times New Roman" panose="02020603050405020304" pitchFamily="18" charset="0"/>
                        </a:rPr>
                        <a:t>МБУ ДО</a:t>
                      </a:r>
                    </a:p>
                    <a:p>
                      <a:pPr algn="ctr">
                        <a:lnSpc>
                          <a:spcPct val="100000"/>
                        </a:lnSpc>
                        <a:spcAft>
                          <a:spcPts val="0"/>
                        </a:spcAft>
                      </a:pPr>
                      <a:r>
                        <a:rPr lang="ru-RU" sz="1600" dirty="0">
                          <a:effectLst/>
                          <a:latin typeface="Times New Roman" panose="02020603050405020304" pitchFamily="18" charset="0"/>
                          <a:cs typeface="Times New Roman" panose="02020603050405020304" pitchFamily="18" charset="0"/>
                        </a:rPr>
                        <a:t> СШ гор. Гвардейска</a:t>
                      </a:r>
                      <a:endParaRPr lang="ru-RU" sz="160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endParaRPr lang="ru-RU" sz="1600" dirty="0" smtClean="0">
                        <a:effectLst/>
                        <a:latin typeface="Times New Roman" panose="02020603050405020304" pitchFamily="18" charset="0"/>
                        <a:cs typeface="Times New Roman" panose="02020603050405020304" pitchFamily="18" charset="0"/>
                      </a:endParaRPr>
                    </a:p>
                    <a:p>
                      <a:pPr algn="ctr">
                        <a:lnSpc>
                          <a:spcPct val="100000"/>
                        </a:lnSpc>
                        <a:spcAft>
                          <a:spcPts val="0"/>
                        </a:spcAft>
                      </a:pPr>
                      <a:endParaRPr lang="ru-RU" sz="1600" dirty="0" smtClean="0">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ru-RU" sz="1600" dirty="0" smtClean="0">
                          <a:effectLst/>
                          <a:latin typeface="Times New Roman" panose="02020603050405020304" pitchFamily="18" charset="0"/>
                          <a:cs typeface="Times New Roman" panose="02020603050405020304" pitchFamily="18" charset="0"/>
                        </a:rPr>
                        <a:t>МБУ </a:t>
                      </a:r>
                      <a:r>
                        <a:rPr lang="ru-RU" sz="1600" dirty="0">
                          <a:effectLst/>
                          <a:latin typeface="Times New Roman" panose="02020603050405020304" pitchFamily="18" charset="0"/>
                          <a:cs typeface="Times New Roman" panose="02020603050405020304" pitchFamily="18" charset="0"/>
                        </a:rPr>
                        <a:t>ДО</a:t>
                      </a:r>
                    </a:p>
                    <a:p>
                      <a:pPr algn="ctr">
                        <a:lnSpc>
                          <a:spcPct val="100000"/>
                        </a:lnSpc>
                        <a:spcAft>
                          <a:spcPts val="0"/>
                        </a:spcAft>
                      </a:pPr>
                      <a:r>
                        <a:rPr lang="ru-RU" sz="1600" dirty="0">
                          <a:effectLst/>
                          <a:latin typeface="Times New Roman" panose="02020603050405020304" pitchFamily="18" charset="0"/>
                          <a:cs typeface="Times New Roman" panose="02020603050405020304" pitchFamily="18" charset="0"/>
                        </a:rPr>
                        <a:t> СШ гор. Гвардейска</a:t>
                      </a:r>
                      <a:endParaRPr lang="ru-RU" sz="1600" dirty="0">
                        <a:effectLst/>
                        <a:latin typeface="Times New Roman" panose="02020603050405020304" pitchFamily="18" charset="0"/>
                        <a:ea typeface="Calibri"/>
                        <a:cs typeface="Times New Roman" panose="02020603050405020304" pitchFamily="18" charset="0"/>
                      </a:endParaRPr>
                    </a:p>
                    <a:p>
                      <a:pPr algn="ctr">
                        <a:lnSpc>
                          <a:spcPct val="100000"/>
                        </a:lnSpc>
                        <a:spcAft>
                          <a:spcPts val="0"/>
                        </a:spcAft>
                      </a:pPr>
                      <a:endParaRPr lang="ru-RU" sz="1600" dirty="0">
                        <a:effectLst/>
                        <a:latin typeface="Times New Roman" panose="02020603050405020304" pitchFamily="18" charset="0"/>
                        <a:cs typeface="Times New Roman" panose="02020603050405020304" pitchFamily="18" charset="0"/>
                      </a:endParaRPr>
                    </a:p>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ru-RU" sz="1600" dirty="0" smtClean="0">
                        <a:effectLst/>
                        <a:latin typeface="Times New Roman" panose="02020603050405020304" pitchFamily="18" charset="0"/>
                        <a:ea typeface="Calibri"/>
                        <a:cs typeface="Times New Roman" panose="02020603050405020304" pitchFamily="18" charset="0"/>
                      </a:endParaRPr>
                    </a:p>
                    <a:p>
                      <a:pPr algn="ctr">
                        <a:lnSpc>
                          <a:spcPct val="115000"/>
                        </a:lnSpc>
                        <a:spcAft>
                          <a:spcPts val="0"/>
                        </a:spcAft>
                      </a:pPr>
                      <a:r>
                        <a:rPr lang="ru-RU" sz="1600" dirty="0" smtClean="0">
                          <a:effectLst/>
                          <a:latin typeface="Times New Roman" panose="02020603050405020304" pitchFamily="18" charset="0"/>
                          <a:ea typeface="Calibri"/>
                          <a:cs typeface="Times New Roman" panose="02020603050405020304" pitchFamily="18" charset="0"/>
                        </a:rPr>
                        <a:t>МБУ ДО</a:t>
                      </a:r>
                    </a:p>
                    <a:p>
                      <a:pPr algn="ctr">
                        <a:lnSpc>
                          <a:spcPct val="115000"/>
                        </a:lnSpc>
                        <a:spcAft>
                          <a:spcPts val="0"/>
                        </a:spcAft>
                      </a:pPr>
                      <a:r>
                        <a:rPr lang="ru-RU" sz="1600" dirty="0" smtClean="0">
                          <a:effectLst/>
                          <a:latin typeface="Times New Roman" panose="02020603050405020304" pitchFamily="18" charset="0"/>
                          <a:ea typeface="Calibri"/>
                          <a:cs typeface="Times New Roman" panose="02020603050405020304" pitchFamily="18" charset="0"/>
                        </a:rPr>
                        <a:t> СШ гор. Гвардейска</a:t>
                      </a:r>
                    </a:p>
                    <a:p>
                      <a:pPr algn="ctr">
                        <a:lnSpc>
                          <a:spcPct val="115000"/>
                        </a:lnSpc>
                        <a:spcAft>
                          <a:spcPts val="0"/>
                        </a:spcAft>
                      </a:pPr>
                      <a:endParaRPr lang="ru-RU" sz="160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2522">
                <a:tc>
                  <a:txBody>
                    <a:bodyPr/>
                    <a:lstStyle/>
                    <a:p>
                      <a:pPr>
                        <a:lnSpc>
                          <a:spcPct val="115000"/>
                        </a:lnSpc>
                        <a:spcAft>
                          <a:spcPts val="0"/>
                        </a:spcAft>
                      </a:pPr>
                      <a:r>
                        <a:rPr lang="ru-RU" sz="1600" dirty="0">
                          <a:solidFill>
                            <a:schemeClr val="tx1"/>
                          </a:solidFill>
                          <a:effectLst/>
                          <a:latin typeface="Times New Roman" pitchFamily="18" charset="0"/>
                          <a:cs typeface="Times New Roman" pitchFamily="18" charset="0"/>
                        </a:rPr>
                        <a:t>Административный </a:t>
                      </a: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2</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2</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2</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25894">
                <a:tc>
                  <a:txBody>
                    <a:bodyPr/>
                    <a:lstStyle/>
                    <a:p>
                      <a:pPr>
                        <a:lnSpc>
                          <a:spcPct val="115000"/>
                        </a:lnSpc>
                        <a:spcAft>
                          <a:spcPts val="0"/>
                        </a:spcAft>
                      </a:pPr>
                      <a:r>
                        <a:rPr lang="ru-RU" sz="1600" dirty="0">
                          <a:solidFill>
                            <a:schemeClr val="tx1"/>
                          </a:solidFill>
                          <a:effectLst/>
                          <a:latin typeface="Times New Roman" pitchFamily="18" charset="0"/>
                          <a:cs typeface="Times New Roman" pitchFamily="18" charset="0"/>
                        </a:rPr>
                        <a:t>Центр ВФСК ГТО</a:t>
                      </a:r>
                    </a:p>
                    <a:p>
                      <a:pPr>
                        <a:lnSpc>
                          <a:spcPct val="115000"/>
                        </a:lnSpc>
                        <a:spcAft>
                          <a:spcPts val="0"/>
                        </a:spcAft>
                      </a:pP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1</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25894">
                <a:tc>
                  <a:txBody>
                    <a:bodyPr/>
                    <a:lstStyle/>
                    <a:p>
                      <a:pPr>
                        <a:lnSpc>
                          <a:spcPct val="115000"/>
                        </a:lnSpc>
                        <a:spcAft>
                          <a:spcPts val="0"/>
                        </a:spcAft>
                      </a:pPr>
                      <a:r>
                        <a:rPr lang="ru-RU" sz="1600" dirty="0">
                          <a:solidFill>
                            <a:schemeClr val="tx1"/>
                          </a:solidFill>
                          <a:effectLst/>
                          <a:latin typeface="Times New Roman" pitchFamily="18" charset="0"/>
                          <a:cs typeface="Times New Roman" pitchFamily="18" charset="0"/>
                        </a:rPr>
                        <a:t>Тренерский</a:t>
                      </a:r>
                    </a:p>
                    <a:p>
                      <a:pPr>
                        <a:lnSpc>
                          <a:spcPct val="115000"/>
                        </a:lnSpc>
                        <a:spcAft>
                          <a:spcPts val="0"/>
                        </a:spcAft>
                      </a:pP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14</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14</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13</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8433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600" dirty="0">
                          <a:solidFill>
                            <a:schemeClr val="tx1"/>
                          </a:solidFill>
                          <a:effectLst/>
                          <a:latin typeface="Times New Roman" pitchFamily="18" charset="0"/>
                          <a:cs typeface="Times New Roman" pitchFamily="18" charset="0"/>
                        </a:rPr>
                        <a:t>Младший обслуживающий персонал</a:t>
                      </a:r>
                      <a:endParaRPr lang="ru-RU" sz="1600" dirty="0">
                        <a:solidFill>
                          <a:schemeClr val="tx1"/>
                        </a:solidFill>
                        <a:effectLst/>
                        <a:latin typeface="Times New Roman" pitchFamily="18" charset="0"/>
                        <a:ea typeface="Calibri"/>
                        <a:cs typeface="Times New Roman" pitchFamily="18" charset="0"/>
                      </a:endParaRPr>
                    </a:p>
                    <a:p>
                      <a:pPr>
                        <a:lnSpc>
                          <a:spcPct val="115000"/>
                        </a:lnSpc>
                        <a:spcAft>
                          <a:spcPts val="0"/>
                        </a:spcAft>
                      </a:pP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19</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22</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25</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1846">
                <a:tc>
                  <a:txBody>
                    <a:bodyPr/>
                    <a:lstStyle/>
                    <a:p>
                      <a:pPr>
                        <a:lnSpc>
                          <a:spcPct val="115000"/>
                        </a:lnSpc>
                        <a:spcAft>
                          <a:spcPts val="0"/>
                        </a:spcAft>
                      </a:pPr>
                      <a:r>
                        <a:rPr lang="ru-RU" sz="1600" dirty="0">
                          <a:solidFill>
                            <a:schemeClr val="tx1"/>
                          </a:solidFill>
                          <a:effectLst/>
                          <a:latin typeface="Times New Roman" pitchFamily="18" charset="0"/>
                          <a:ea typeface="Calibri"/>
                          <a:cs typeface="Times New Roman" pitchFamily="18" charset="0"/>
                        </a:rPr>
                        <a:t>Итого</a:t>
                      </a: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0" dirty="0">
                          <a:effectLst/>
                          <a:latin typeface="Times New Roman" panose="02020603050405020304" pitchFamily="18" charset="0"/>
                          <a:ea typeface="Calibri"/>
                          <a:cs typeface="Times New Roman" panose="02020603050405020304" pitchFamily="18" charset="0"/>
                        </a:rPr>
                        <a:t>36</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39</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0" dirty="0" smtClean="0">
                          <a:effectLst/>
                          <a:latin typeface="Times New Roman" panose="02020603050405020304" pitchFamily="18" charset="0"/>
                          <a:ea typeface="Calibri"/>
                          <a:cs typeface="Times New Roman" panose="02020603050405020304" pitchFamily="18" charset="0"/>
                        </a:rPr>
                        <a:t>41</a:t>
                      </a:r>
                      <a:endParaRPr lang="ru-RU" sz="1600" b="0"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276762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861F61-3D2A-4187-BCD5-93CCBA9FC4E8}"/>
              </a:ext>
            </a:extLst>
          </p:cNvPr>
          <p:cNvSpPr>
            <a:spLocks noGrp="1"/>
          </p:cNvSpPr>
          <p:nvPr>
            <p:ph type="title"/>
          </p:nvPr>
        </p:nvSpPr>
        <p:spPr>
          <a:xfrm>
            <a:off x="628650" y="247681"/>
            <a:ext cx="7886700" cy="2201904"/>
          </a:xfrm>
        </p:spPr>
        <p:txBody>
          <a:bodyPr>
            <a:normAutofit/>
          </a:bodyPr>
          <a:lstStyle/>
          <a:p>
            <a:pPr algn="ctr"/>
            <a:r>
              <a:rPr lang="ru-RU" sz="2000" b="1" dirty="0">
                <a:latin typeface="Arial Black" panose="020B0A04020102020204" pitchFamily="34" charset="0"/>
              </a:rPr>
              <a:t>В рамках реализации национального проекта «Демография» и регионального проекта «Спорт-норма жизни» открыты и функционируют</a:t>
            </a:r>
            <a:br>
              <a:rPr lang="ru-RU" sz="2000" b="1" dirty="0">
                <a:latin typeface="Arial Black" panose="020B0A04020102020204" pitchFamily="34" charset="0"/>
              </a:rPr>
            </a:br>
            <a:r>
              <a:rPr lang="ru-RU" sz="2000" b="1" dirty="0">
                <a:latin typeface="Arial Black" panose="020B0A04020102020204" pitchFamily="34" charset="0"/>
              </a:rPr>
              <a:t> «Физкультурно-оздоровительные комплексы» </a:t>
            </a:r>
            <a:br>
              <a:rPr lang="ru-RU" sz="2000" b="1" dirty="0">
                <a:latin typeface="Arial Black" panose="020B0A04020102020204" pitchFamily="34" charset="0"/>
              </a:rPr>
            </a:br>
            <a:r>
              <a:rPr lang="ru-RU" sz="2000" b="1" dirty="0">
                <a:latin typeface="Arial Black" panose="020B0A04020102020204" pitchFamily="34" charset="0"/>
              </a:rPr>
              <a:t>в пос. Озерки и пос. Знаменск</a:t>
            </a:r>
            <a:br>
              <a:rPr lang="ru-RU" sz="2000" b="1" dirty="0">
                <a:latin typeface="Arial Black" panose="020B0A04020102020204" pitchFamily="34" charset="0"/>
              </a:rPr>
            </a:br>
            <a:endParaRPr lang="ru-RU" sz="2000" b="1" dirty="0">
              <a:latin typeface="Arial Black" panose="020B0A04020102020204" pitchFamily="34" charset="0"/>
            </a:endParaRPr>
          </a:p>
        </p:txBody>
      </p:sp>
      <p:pic>
        <p:nvPicPr>
          <p:cNvPr id="4" name="Рисунок 3">
            <a:extLst>
              <a:ext uri="{FF2B5EF4-FFF2-40B4-BE49-F238E27FC236}">
                <a16:creationId xmlns:a16="http://schemas.microsoft.com/office/drawing/2014/main" id="{52828AD0-AE8A-40D9-A4C1-6CEB47973919}"/>
              </a:ext>
            </a:extLst>
          </p:cNvPr>
          <p:cNvPicPr>
            <a:picLocks noChangeAspect="1"/>
          </p:cNvPicPr>
          <p:nvPr/>
        </p:nvPicPr>
        <p:blipFill>
          <a:blip r:embed="rId2">
            <a:alphaModFix amt="99000"/>
            <a:extLst>
              <a:ext uri="{BEBA8EAE-BF5A-486C-A8C5-ECC9F3942E4B}">
                <a14:imgProps xmlns:a14="http://schemas.microsoft.com/office/drawing/2010/main">
                  <a14:imgLayer r:embed="rId3">
                    <a14:imgEffect>
                      <a14:sharpenSoften amount="2000"/>
                    </a14:imgEffect>
                    <a14:imgEffect>
                      <a14:brightnessContrast bright="21000" contrast="32000"/>
                    </a14:imgEffect>
                  </a14:imgLayer>
                </a14:imgProps>
              </a:ext>
            </a:extLst>
          </a:blip>
          <a:stretch>
            <a:fillRect/>
          </a:stretch>
        </p:blipFill>
        <p:spPr>
          <a:xfrm>
            <a:off x="0" y="0"/>
            <a:ext cx="9144000" cy="6858001"/>
          </a:xfrm>
          <a:prstGeom prst="rect">
            <a:avLst/>
          </a:prstGeom>
          <a:effectLst>
            <a:softEdge rad="12700"/>
          </a:effectLst>
        </p:spPr>
      </p:pic>
    </p:spTree>
    <p:extLst>
      <p:ext uri="{BB962C8B-B14F-4D97-AF65-F5344CB8AC3E}">
        <p14:creationId xmlns:p14="http://schemas.microsoft.com/office/powerpoint/2010/main" val="1591643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sp>
        <p:nvSpPr>
          <p:cNvPr id="6" name="Заголовок 5"/>
          <p:cNvSpPr>
            <a:spLocks noGrp="1"/>
          </p:cNvSpPr>
          <p:nvPr>
            <p:ph type="title"/>
          </p:nvPr>
        </p:nvSpPr>
        <p:spPr>
          <a:xfrm>
            <a:off x="1255594" y="365127"/>
            <a:ext cx="7547212" cy="822228"/>
          </a:xfrm>
        </p:spPr>
        <p:txBody>
          <a:bodyPr>
            <a:noAutofit/>
          </a:bodyPr>
          <a:lstStyle/>
          <a:p>
            <a:pPr algn="ctr"/>
            <a:r>
              <a:rPr lang="ru-RU" sz="2800" b="1" dirty="0">
                <a:latin typeface="Times New Roman" pitchFamily="18" charset="0"/>
                <a:cs typeface="Times New Roman" pitchFamily="18" charset="0"/>
              </a:rPr>
              <a:t>Укомплектованность штатами</a:t>
            </a:r>
            <a:br>
              <a:rPr lang="ru-RU" sz="2800" b="1" dirty="0">
                <a:latin typeface="Times New Roman" pitchFamily="18" charset="0"/>
                <a:cs typeface="Times New Roman" pitchFamily="18" charset="0"/>
              </a:rPr>
            </a:br>
            <a:r>
              <a:rPr lang="ru-RU" sz="2800" b="1" dirty="0">
                <a:latin typeface="Times New Roman" pitchFamily="18" charset="0"/>
                <a:cs typeface="Times New Roman" pitchFamily="18" charset="0"/>
              </a:rPr>
              <a:t>ФОК пос. Озерки </a:t>
            </a:r>
          </a:p>
        </p:txBody>
      </p:sp>
      <p:graphicFrame>
        <p:nvGraphicFramePr>
          <p:cNvPr id="8" name="Объект 7"/>
          <p:cNvGraphicFramePr>
            <a:graphicFrameLocks noGrp="1"/>
          </p:cNvGraphicFramePr>
          <p:nvPr>
            <p:ph idx="1"/>
            <p:extLst>
              <p:ext uri="{D42A27DB-BD31-4B8C-83A1-F6EECF244321}">
                <p14:modId xmlns:p14="http://schemas.microsoft.com/office/powerpoint/2010/main" val="3249880104"/>
              </p:ext>
            </p:extLst>
          </p:nvPr>
        </p:nvGraphicFramePr>
        <p:xfrm>
          <a:off x="1426128" y="1300294"/>
          <a:ext cx="7376677" cy="4744384"/>
        </p:xfrm>
        <a:graphic>
          <a:graphicData uri="http://schemas.openxmlformats.org/drawingml/2006/table">
            <a:tbl>
              <a:tblPr firstRow="1" firstCol="1" bandRow="1">
                <a:tableStyleId>{5C22544A-7EE6-4342-B048-85BDC9FD1C3A}</a:tableStyleId>
              </a:tblPr>
              <a:tblGrid>
                <a:gridCol w="3547901">
                  <a:extLst>
                    <a:ext uri="{9D8B030D-6E8A-4147-A177-3AD203B41FA5}">
                      <a16:colId xmlns:a16="http://schemas.microsoft.com/office/drawing/2014/main" val="20000"/>
                    </a:ext>
                  </a:extLst>
                </a:gridCol>
                <a:gridCol w="1808409">
                  <a:extLst>
                    <a:ext uri="{9D8B030D-6E8A-4147-A177-3AD203B41FA5}">
                      <a16:colId xmlns:a16="http://schemas.microsoft.com/office/drawing/2014/main" val="20001"/>
                    </a:ext>
                  </a:extLst>
                </a:gridCol>
                <a:gridCol w="2020367">
                  <a:extLst>
                    <a:ext uri="{9D8B030D-6E8A-4147-A177-3AD203B41FA5}">
                      <a16:colId xmlns:a16="http://schemas.microsoft.com/office/drawing/2014/main" val="20002"/>
                    </a:ext>
                  </a:extLst>
                </a:gridCol>
              </a:tblGrid>
              <a:tr h="434373">
                <a:tc rowSpan="3">
                  <a:txBody>
                    <a:bodyPr/>
                    <a:lstStyle/>
                    <a:p>
                      <a:pPr algn="ctr">
                        <a:lnSpc>
                          <a:spcPct val="115000"/>
                        </a:lnSpc>
                        <a:spcAft>
                          <a:spcPts val="0"/>
                        </a:spcAft>
                      </a:pPr>
                      <a:r>
                        <a:rPr lang="ru-RU" sz="1600" dirty="0">
                          <a:solidFill>
                            <a:schemeClr val="tx1"/>
                          </a:solidFill>
                          <a:effectLst/>
                          <a:latin typeface="Times New Roman" pitchFamily="18" charset="0"/>
                          <a:cs typeface="Times New Roman" pitchFamily="18" charset="0"/>
                        </a:rPr>
                        <a:t>Наименование структурного подразделения</a:t>
                      </a:r>
                      <a:endParaRPr lang="ru-RU" sz="1600" dirty="0">
                        <a:solidFill>
                          <a:schemeClr val="tx1"/>
                        </a:solidFill>
                        <a:effectLst/>
                        <a:latin typeface="Times New Roman" pitchFamily="18" charset="0"/>
                        <a:ea typeface="Calibri"/>
                        <a:cs typeface="Times New Roman"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15000"/>
                        </a:lnSpc>
                        <a:spcAft>
                          <a:spcPts val="0"/>
                        </a:spcAft>
                      </a:pPr>
                      <a:r>
                        <a:rPr lang="ru-RU" sz="1600" dirty="0">
                          <a:solidFill>
                            <a:schemeClr val="tx1"/>
                          </a:solidFill>
                          <a:effectLst/>
                          <a:latin typeface="Times New Roman" pitchFamily="18" charset="0"/>
                          <a:cs typeface="Times New Roman" pitchFamily="18" charset="0"/>
                        </a:rPr>
                        <a:t>Количество работников</a:t>
                      </a: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extLst>
                  <a:ext uri="{0D108BD9-81ED-4DB2-BD59-A6C34878D82A}">
                    <a16:rowId xmlns:a16="http://schemas.microsoft.com/office/drawing/2014/main" val="10000"/>
                  </a:ext>
                </a:extLst>
              </a:tr>
              <a:tr h="997391">
                <a:tc vMerge="1">
                  <a:txBody>
                    <a:bodyPr/>
                    <a:lstStyle/>
                    <a:p>
                      <a:endParaRPr lang="ru-RU"/>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400" b="1" dirty="0" smtClean="0">
                          <a:effectLst/>
                          <a:latin typeface="Times New Roman" panose="02020603050405020304" pitchFamily="18" charset="0"/>
                          <a:cs typeface="Times New Roman" panose="02020603050405020304" pitchFamily="18" charset="0"/>
                        </a:rPr>
                        <a:t>2024 </a:t>
                      </a:r>
                      <a:r>
                        <a:rPr lang="ru-RU" sz="1400" b="1" dirty="0">
                          <a:effectLst/>
                          <a:latin typeface="Times New Roman" panose="02020603050405020304" pitchFamily="18" charset="0"/>
                          <a:cs typeface="Times New Roman" panose="02020603050405020304" pitchFamily="18" charset="0"/>
                        </a:rPr>
                        <a:t>года</a:t>
                      </a:r>
                      <a:endParaRPr lang="ru-RU" sz="1400" b="1" dirty="0">
                        <a:effectLst/>
                        <a:latin typeface="Times New Roman" panose="02020603050405020304" pitchFamily="18" charset="0"/>
                        <a:ea typeface="Calibri"/>
                        <a:cs typeface="Times New Roman" panose="02020603050405020304" pitchFamily="18" charset="0"/>
                      </a:endParaRPr>
                    </a:p>
                    <a:p>
                      <a:pPr algn="ctr">
                        <a:lnSpc>
                          <a:spcPct val="115000"/>
                        </a:lnSpc>
                        <a:spcAft>
                          <a:spcPts val="0"/>
                        </a:spcAft>
                      </a:pPr>
                      <a:endParaRPr lang="ru-RU" sz="14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400" b="1" dirty="0" smtClean="0">
                          <a:effectLst/>
                          <a:latin typeface="Times New Roman" panose="02020603050405020304" pitchFamily="18" charset="0"/>
                          <a:cs typeface="Times New Roman" panose="02020603050405020304" pitchFamily="18" charset="0"/>
                        </a:rPr>
                        <a:t>2025 года</a:t>
                      </a:r>
                      <a:endParaRPr lang="ru-RU" sz="1400" b="1" dirty="0">
                        <a:effectLst/>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endParaRPr lang="ru-RU" sz="1400" b="1" dirty="0">
                        <a:effectLst/>
                        <a:latin typeface="Times New Roman" panose="02020603050405020304" pitchFamily="18" charset="0"/>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107705">
                <a:tc vMerge="1">
                  <a:txBody>
                    <a:bodyPr/>
                    <a:lstStyle/>
                    <a:p>
                      <a:endParaRPr lang="ru-RU"/>
                    </a:p>
                  </a:txBody>
                  <a:tcPr/>
                </a:tc>
                <a:tc>
                  <a:txBody>
                    <a:bodyPr/>
                    <a:lstStyle/>
                    <a:p>
                      <a:pPr algn="ctr">
                        <a:lnSpc>
                          <a:spcPct val="100000"/>
                        </a:lnSpc>
                        <a:spcAft>
                          <a:spcPts val="0"/>
                        </a:spcAft>
                      </a:pPr>
                      <a:r>
                        <a:rPr lang="ru-RU" sz="1400" b="1" dirty="0">
                          <a:effectLst/>
                          <a:latin typeface="Times New Roman" panose="02020603050405020304" pitchFamily="18" charset="0"/>
                          <a:cs typeface="Times New Roman" panose="02020603050405020304" pitchFamily="18" charset="0"/>
                        </a:rPr>
                        <a:t>МБУ ДО</a:t>
                      </a:r>
                    </a:p>
                    <a:p>
                      <a:pPr algn="ctr">
                        <a:lnSpc>
                          <a:spcPct val="100000"/>
                        </a:lnSpc>
                        <a:spcAft>
                          <a:spcPts val="0"/>
                        </a:spcAft>
                      </a:pPr>
                      <a:r>
                        <a:rPr lang="ru-RU" sz="1400" b="1" dirty="0">
                          <a:effectLst/>
                          <a:latin typeface="Times New Roman" panose="02020603050405020304" pitchFamily="18" charset="0"/>
                          <a:cs typeface="Times New Roman" panose="02020603050405020304" pitchFamily="18" charset="0"/>
                        </a:rPr>
                        <a:t> СШ гор. Гвардейска</a:t>
                      </a:r>
                    </a:p>
                    <a:p>
                      <a:pPr algn="ctr">
                        <a:lnSpc>
                          <a:spcPct val="100000"/>
                        </a:lnSpc>
                        <a:spcAft>
                          <a:spcPts val="0"/>
                        </a:spcAft>
                      </a:pPr>
                      <a:endParaRPr lang="ru-RU" sz="14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endParaRPr lang="ru-RU" sz="1400" b="1" dirty="0">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ru-RU" sz="1400" b="1" dirty="0">
                          <a:effectLst/>
                          <a:latin typeface="Times New Roman" panose="02020603050405020304" pitchFamily="18" charset="0"/>
                          <a:cs typeface="Times New Roman" panose="02020603050405020304" pitchFamily="18" charset="0"/>
                        </a:rPr>
                        <a:t>МБУ ДО</a:t>
                      </a:r>
                    </a:p>
                    <a:p>
                      <a:pPr algn="ctr">
                        <a:lnSpc>
                          <a:spcPct val="100000"/>
                        </a:lnSpc>
                        <a:spcAft>
                          <a:spcPts val="0"/>
                        </a:spcAft>
                      </a:pPr>
                      <a:r>
                        <a:rPr lang="ru-RU" sz="1400" b="1" dirty="0">
                          <a:effectLst/>
                          <a:latin typeface="Times New Roman" panose="02020603050405020304" pitchFamily="18" charset="0"/>
                          <a:cs typeface="Times New Roman" panose="02020603050405020304" pitchFamily="18" charset="0"/>
                        </a:rPr>
                        <a:t> СШ гор. Гвардейска</a:t>
                      </a:r>
                    </a:p>
                    <a:p>
                      <a:pPr algn="ctr">
                        <a:lnSpc>
                          <a:spcPct val="100000"/>
                        </a:lnSpc>
                        <a:spcAft>
                          <a:spcPts val="0"/>
                        </a:spcAft>
                      </a:pPr>
                      <a:endParaRPr lang="ru-RU" sz="14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endParaRPr lang="ru-RU" sz="14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3599">
                <a:tc>
                  <a:txBody>
                    <a:bodyPr/>
                    <a:lstStyle/>
                    <a:p>
                      <a:pPr>
                        <a:lnSpc>
                          <a:spcPct val="115000"/>
                        </a:lnSpc>
                        <a:spcAft>
                          <a:spcPts val="0"/>
                        </a:spcAft>
                      </a:pPr>
                      <a:r>
                        <a:rPr lang="ru-RU" sz="1600" dirty="0">
                          <a:solidFill>
                            <a:schemeClr val="tx1"/>
                          </a:solidFill>
                          <a:effectLst/>
                          <a:latin typeface="Times New Roman" pitchFamily="18" charset="0"/>
                          <a:cs typeface="Times New Roman" pitchFamily="18" charset="0"/>
                        </a:rPr>
                        <a:t>Административный </a:t>
                      </a: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58254">
                <a:tc>
                  <a:txBody>
                    <a:bodyPr/>
                    <a:lstStyle/>
                    <a:p>
                      <a:pPr>
                        <a:lnSpc>
                          <a:spcPct val="115000"/>
                        </a:lnSpc>
                        <a:spcAft>
                          <a:spcPts val="0"/>
                        </a:spcAft>
                      </a:pPr>
                      <a:r>
                        <a:rPr lang="ru-RU" sz="1600" dirty="0">
                          <a:solidFill>
                            <a:schemeClr val="tx1"/>
                          </a:solidFill>
                          <a:effectLst/>
                          <a:latin typeface="Times New Roman" pitchFamily="18" charset="0"/>
                          <a:cs typeface="Times New Roman" pitchFamily="18" charset="0"/>
                        </a:rPr>
                        <a:t>Тренерский</a:t>
                      </a:r>
                    </a:p>
                    <a:p>
                      <a:pPr>
                        <a:lnSpc>
                          <a:spcPct val="115000"/>
                        </a:lnSpc>
                        <a:spcAft>
                          <a:spcPts val="0"/>
                        </a:spcAft>
                      </a:pP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smtClean="0">
                          <a:effectLst/>
                          <a:latin typeface="Times New Roman" panose="02020603050405020304" pitchFamily="18" charset="0"/>
                          <a:ea typeface="Calibri"/>
                          <a:cs typeface="Times New Roman" panose="02020603050405020304" pitchFamily="18" charset="0"/>
                        </a:rPr>
                        <a:t>2</a:t>
                      </a:r>
                      <a:endParaRPr lang="ru-RU" sz="16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effectLst/>
                          <a:latin typeface="Times New Roman" panose="02020603050405020304" pitchFamily="18" charset="0"/>
                          <a:ea typeface="Calibri"/>
                          <a:cs typeface="Times New Roman" panose="02020603050405020304" pitchFamily="18" charset="0"/>
                        </a:rPr>
                        <a:t>3</a:t>
                      </a:r>
                      <a:endParaRPr lang="ru-RU" sz="16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90322">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600" dirty="0">
                          <a:solidFill>
                            <a:schemeClr val="tx1"/>
                          </a:solidFill>
                          <a:effectLst/>
                          <a:latin typeface="Times New Roman" pitchFamily="18" charset="0"/>
                          <a:cs typeface="Times New Roman" pitchFamily="18" charset="0"/>
                        </a:rPr>
                        <a:t>Младший обслуживающий персонал</a:t>
                      </a:r>
                      <a:endParaRPr lang="ru-RU" sz="1600" dirty="0">
                        <a:solidFill>
                          <a:schemeClr val="tx1"/>
                        </a:solidFill>
                        <a:effectLst/>
                        <a:latin typeface="Times New Roman" pitchFamily="18" charset="0"/>
                        <a:ea typeface="Calibri"/>
                        <a:cs typeface="Times New Roman" pitchFamily="18" charset="0"/>
                      </a:endParaRPr>
                    </a:p>
                    <a:p>
                      <a:pPr>
                        <a:lnSpc>
                          <a:spcPct val="115000"/>
                        </a:lnSpc>
                        <a:spcAft>
                          <a:spcPts val="0"/>
                        </a:spcAft>
                      </a:pP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effectLst/>
                          <a:latin typeface="Times New Roman" panose="02020603050405020304" pitchFamily="18" charset="0"/>
                          <a:ea typeface="Calibri"/>
                          <a:cs typeface="Times New Roman" panose="02020603050405020304" pitchFamily="18" charset="0"/>
                        </a:rPr>
                        <a:t>5</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a:effectLst/>
                          <a:latin typeface="Times New Roman" panose="02020603050405020304" pitchFamily="18" charset="0"/>
                          <a:ea typeface="Calibri"/>
                          <a:cs typeface="Times New Roman" panose="02020603050405020304" pitchFamily="18" charset="0"/>
                        </a:rPr>
                        <a:t>5</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90162">
                <a:tc>
                  <a:txBody>
                    <a:bodyPr/>
                    <a:lstStyle/>
                    <a:p>
                      <a:pPr>
                        <a:lnSpc>
                          <a:spcPct val="115000"/>
                        </a:lnSpc>
                        <a:spcAft>
                          <a:spcPts val="0"/>
                        </a:spcAft>
                      </a:pPr>
                      <a:r>
                        <a:rPr lang="ru-RU" sz="1600" dirty="0">
                          <a:solidFill>
                            <a:schemeClr val="tx1"/>
                          </a:solidFill>
                          <a:effectLst/>
                          <a:latin typeface="Times New Roman" pitchFamily="18" charset="0"/>
                          <a:ea typeface="Calibri"/>
                          <a:cs typeface="Times New Roman" pitchFamily="18" charset="0"/>
                        </a:rPr>
                        <a:t>Итого</a:t>
                      </a: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b="1" dirty="0">
                          <a:effectLst/>
                          <a:latin typeface="Times New Roman" panose="02020603050405020304" pitchFamily="18" charset="0"/>
                          <a:ea typeface="Calibri"/>
                          <a:cs typeface="Times New Roman" panose="02020603050405020304" pitchFamily="18" charset="0"/>
                        </a:rPr>
                        <a:t>8</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effectLst/>
                          <a:latin typeface="Times New Roman" panose="02020603050405020304" pitchFamily="18" charset="0"/>
                          <a:ea typeface="Calibri"/>
                          <a:cs typeface="Times New Roman" panose="02020603050405020304" pitchFamily="18" charset="0"/>
                        </a:rPr>
                        <a:t>9</a:t>
                      </a:r>
                      <a:endParaRPr lang="ru-RU" sz="16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310072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4" name="Объект 3">
            <a:extLst>
              <a:ext uri="{FF2B5EF4-FFF2-40B4-BE49-F238E27FC236}">
                <a16:creationId xmlns:a16="http://schemas.microsoft.com/office/drawing/2014/main" id="{CC7A5B2F-95AF-46AD-AA7B-58FBBF6B6D56}"/>
              </a:ext>
            </a:extLst>
          </p:cNvPr>
          <p:cNvSpPr>
            <a:spLocks noGrp="1"/>
          </p:cNvSpPr>
          <p:nvPr>
            <p:ph idx="1"/>
          </p:nvPr>
        </p:nvSpPr>
        <p:spPr>
          <a:xfrm>
            <a:off x="1300294" y="318782"/>
            <a:ext cx="7592036" cy="6539218"/>
          </a:xfrm>
        </p:spPr>
        <p:txBody>
          <a:bodyPr>
            <a:normAutofit fontScale="70000" lnSpcReduction="20000"/>
          </a:bodyPr>
          <a:lstStyle/>
          <a:p>
            <a:r>
              <a:rPr lang="ru-RU" sz="3200" b="1" dirty="0"/>
              <a:t>Обеспечение спортивной деятельности в «Физкультурно - оздоровительном комплексе» п. Озерки и его территории. </a:t>
            </a:r>
            <a:endParaRPr lang="ru-RU" sz="3200" b="1" dirty="0" smtClean="0"/>
          </a:p>
          <a:p>
            <a:r>
              <a:rPr lang="ru-RU" sz="2300" dirty="0">
                <a:latin typeface="Times New Roman" panose="02020603050405020304" pitchFamily="18" charset="0"/>
                <a:cs typeface="Times New Roman" panose="02020603050405020304" pitchFamily="18" charset="0"/>
              </a:rPr>
              <a:t>  Загруженность </a:t>
            </a:r>
            <a:r>
              <a:rPr lang="ru-RU" sz="2300" dirty="0" smtClean="0">
                <a:latin typeface="Times New Roman" panose="02020603050405020304" pitchFamily="18" charset="0"/>
                <a:cs typeface="Times New Roman" panose="02020603050405020304" pitchFamily="18" charset="0"/>
              </a:rPr>
              <a:t>ФОКа ежедневно </a:t>
            </a:r>
            <a:r>
              <a:rPr lang="ru-RU" sz="2300" dirty="0">
                <a:latin typeface="Times New Roman" panose="02020603050405020304" pitchFamily="18" charset="0"/>
                <a:cs typeface="Times New Roman" panose="02020603050405020304" pitchFamily="18" charset="0"/>
              </a:rPr>
              <a:t>с понедельника по пятницу составляет в среднем </a:t>
            </a:r>
            <a:r>
              <a:rPr lang="ru-RU" sz="2300" dirty="0" smtClean="0">
                <a:latin typeface="Times New Roman" panose="02020603050405020304" pitchFamily="18" charset="0"/>
                <a:cs typeface="Times New Roman" panose="02020603050405020304" pitchFamily="18" charset="0"/>
              </a:rPr>
              <a:t>до 100 человек. </a:t>
            </a:r>
            <a:endParaRPr lang="ru-RU" sz="2300" dirty="0">
              <a:latin typeface="Times New Roman" panose="02020603050405020304" pitchFamily="18" charset="0"/>
              <a:cs typeface="Times New Roman" panose="02020603050405020304" pitchFamily="18" charset="0"/>
            </a:endParaRPr>
          </a:p>
          <a:p>
            <a:r>
              <a:rPr lang="ru-RU" sz="2300" dirty="0" smtClean="0">
                <a:latin typeface="Times New Roman" panose="02020603050405020304" pitchFamily="18" charset="0"/>
                <a:cs typeface="Times New Roman" panose="02020603050405020304" pitchFamily="18" charset="0"/>
              </a:rPr>
              <a:t>Тренировки </a:t>
            </a:r>
            <a:r>
              <a:rPr lang="ru-RU" sz="2300" dirty="0">
                <a:latin typeface="Times New Roman" panose="02020603050405020304" pitchFamily="18" charset="0"/>
                <a:cs typeface="Times New Roman" panose="02020603050405020304" pitchFamily="18" charset="0"/>
              </a:rPr>
              <a:t>по борьбе ведут заслуженный мастер спорта России международного класса, чемпион мира по вольной борьбе среди ветеранов, чемпион северного флота СССР, призер первенства МВД по борьбе, самбо и дзюдо, многократный победитель всесоюзных и международных турниров -   Крупняков Игорь Вениаминович и призер первенства Северо–Западного округа России по вольной борьбе, неоднократный призер первенства Калининградской области, призер международных турниров – Калякин Павел Александрович. Впервые с 2025г. проводятся занятия по оздоровительной гимнастике для девочек 5-12 лет (2 раза в неделю), тренер-преподаватель Ильина Маргарита Олеговна </a:t>
            </a:r>
            <a:endParaRPr lang="ru-RU" sz="2300" dirty="0" smtClean="0">
              <a:latin typeface="Times New Roman" panose="02020603050405020304" pitchFamily="18" charset="0"/>
              <a:cs typeface="Times New Roman" panose="02020603050405020304" pitchFamily="18" charset="0"/>
            </a:endParaRPr>
          </a:p>
          <a:p>
            <a:r>
              <a:rPr lang="ru-RU" sz="2300" dirty="0">
                <a:latin typeface="Times New Roman" panose="02020603050405020304" pitchFamily="18" charset="0"/>
                <a:cs typeface="Times New Roman" panose="02020603050405020304" pitchFamily="18" charset="0"/>
              </a:rPr>
              <a:t>По заключённому договору с СШОР по спортивным единоборствам имени олимпийских чемпионов Анатолия и Сергей Белоглазовых г. Калининграда в ФОКе на базе физкультурно – оздоровительных комплекса проходят тренировочные занятия по борьбе</a:t>
            </a:r>
            <a:r>
              <a:rPr lang="ru-RU" sz="2300" dirty="0" smtClean="0">
                <a:latin typeface="Times New Roman" panose="02020603050405020304" pitchFamily="18" charset="0"/>
                <a:cs typeface="Times New Roman" panose="02020603050405020304" pitchFamily="18" charset="0"/>
              </a:rPr>
              <a:t>.</a:t>
            </a:r>
            <a:endParaRPr lang="ru-RU" sz="2300" dirty="0">
              <a:latin typeface="Times New Roman" panose="02020603050405020304" pitchFamily="18" charset="0"/>
              <a:cs typeface="Times New Roman" panose="02020603050405020304" pitchFamily="18" charset="0"/>
            </a:endParaRPr>
          </a:p>
          <a:p>
            <a:r>
              <a:rPr lang="ru-RU" sz="2300" dirty="0" smtClean="0">
                <a:latin typeface="Times New Roman" panose="02020603050405020304" pitchFamily="18" charset="0"/>
                <a:cs typeface="Times New Roman" panose="02020603050405020304" pitchFamily="18" charset="0"/>
              </a:rPr>
              <a:t>В 2024- 2025 году в ФОКе проведено </a:t>
            </a:r>
            <a:r>
              <a:rPr lang="ru-RU" sz="2300" dirty="0">
                <a:latin typeface="Times New Roman" panose="02020603050405020304" pitchFamily="18" charset="0"/>
                <a:cs typeface="Times New Roman" panose="02020603050405020304" pitchFamily="18" charset="0"/>
              </a:rPr>
              <a:t>4 соревнования по вольной борьбе </a:t>
            </a:r>
            <a:r>
              <a:rPr lang="ru-RU" sz="2300" dirty="0" smtClean="0">
                <a:latin typeface="Times New Roman" panose="02020603050405020304" pitchFamily="18" charset="0"/>
                <a:cs typeface="Times New Roman" panose="02020603050405020304" pitchFamily="18" charset="0"/>
              </a:rPr>
              <a:t>2 детских( новогодний турнир и турнир в память Иванову </a:t>
            </a:r>
            <a:r>
              <a:rPr lang="ru-RU" sz="2300" dirty="0">
                <a:latin typeface="Times New Roman" panose="02020603050405020304" pitchFamily="18" charset="0"/>
                <a:cs typeface="Times New Roman" panose="02020603050405020304" pitchFamily="18" charset="0"/>
              </a:rPr>
              <a:t>и 2 </a:t>
            </a:r>
            <a:r>
              <a:rPr lang="ru-RU" sz="2300" dirty="0" smtClean="0">
                <a:latin typeface="Times New Roman" panose="02020603050405020304" pitchFamily="18" charset="0"/>
                <a:cs typeface="Times New Roman" panose="02020603050405020304" pitchFamily="18" charset="0"/>
              </a:rPr>
              <a:t>взрослых</a:t>
            </a:r>
            <a:r>
              <a:rPr lang="ru-RU" sz="2300" dirty="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(турниры </a:t>
            </a:r>
            <a:r>
              <a:rPr lang="ru-RU" sz="2300" dirty="0">
                <a:latin typeface="Times New Roman" panose="02020603050405020304" pitchFamily="18" charset="0"/>
                <a:cs typeface="Times New Roman" panose="02020603050405020304" pitchFamily="18" charset="0"/>
              </a:rPr>
              <a:t>по самбо среди </a:t>
            </a:r>
            <a:r>
              <a:rPr lang="ru-RU" sz="2300" dirty="0" smtClean="0">
                <a:latin typeface="Times New Roman" panose="02020603050405020304" pitchFamily="18" charset="0"/>
                <a:cs typeface="Times New Roman" panose="02020603050405020304" pitchFamily="18" charset="0"/>
              </a:rPr>
              <a:t>военнослужащих нашей области, в память погибших в зоне СВО).</a:t>
            </a:r>
            <a:endParaRPr lang="ru-RU" sz="2300" dirty="0">
              <a:latin typeface="Times New Roman" panose="02020603050405020304" pitchFamily="18" charset="0"/>
              <a:cs typeface="Times New Roman" panose="02020603050405020304" pitchFamily="18" charset="0"/>
            </a:endParaRPr>
          </a:p>
          <a:p>
            <a:r>
              <a:rPr lang="ru-RU" sz="2300" dirty="0" smtClean="0">
                <a:latin typeface="Times New Roman" panose="02020603050405020304" pitchFamily="18" charset="0"/>
                <a:cs typeface="Times New Roman" panose="02020603050405020304" pitchFamily="18" charset="0"/>
              </a:rPr>
              <a:t>14 ноября 2024 года совместно с федерацией Калининградской области по вольной борьбе проходил мастер-класс с учениками спортивной школы г. Гвардейска.</a:t>
            </a:r>
            <a:endParaRPr lang="ru-RU" sz="2300" dirty="0">
              <a:latin typeface="Times New Roman" panose="02020603050405020304" pitchFamily="18" charset="0"/>
              <a:cs typeface="Times New Roman" panose="02020603050405020304" pitchFamily="18" charset="0"/>
            </a:endParaRPr>
          </a:p>
          <a:p>
            <a:r>
              <a:rPr lang="ru-RU" sz="2300" dirty="0">
                <a:latin typeface="Times New Roman" panose="02020603050405020304" pitchFamily="18" charset="0"/>
                <a:cs typeface="Times New Roman" panose="02020603050405020304" pitchFamily="18" charset="0"/>
              </a:rPr>
              <a:t>Н</a:t>
            </a:r>
            <a:r>
              <a:rPr lang="ru-RU" sz="2300" dirty="0" smtClean="0">
                <a:latin typeface="Times New Roman" panose="02020603050405020304" pitchFamily="18" charset="0"/>
                <a:cs typeface="Times New Roman" panose="02020603050405020304" pitchFamily="18" charset="0"/>
              </a:rPr>
              <a:t>а </a:t>
            </a:r>
            <a:r>
              <a:rPr lang="ru-RU" sz="2300" dirty="0">
                <a:latin typeface="Times New Roman" panose="02020603050405020304" pitchFamily="18" charset="0"/>
                <a:cs typeface="Times New Roman" panose="02020603050405020304" pitchFamily="18" charset="0"/>
              </a:rPr>
              <a:t>прилегающей к территории площадки воркаут </a:t>
            </a:r>
            <a:r>
              <a:rPr lang="ru-RU" sz="2300" dirty="0" smtClean="0">
                <a:latin typeface="Times New Roman" panose="02020603050405020304" pitchFamily="18" charset="0"/>
                <a:cs typeface="Times New Roman" panose="02020603050405020304" pitchFamily="18" charset="0"/>
              </a:rPr>
              <a:t>выполняются нормативы </a:t>
            </a:r>
            <a:r>
              <a:rPr lang="ru-RU" sz="2300" dirty="0">
                <a:latin typeface="Times New Roman" panose="02020603050405020304" pitchFamily="18" charset="0"/>
                <a:cs typeface="Times New Roman" panose="02020603050405020304" pitchFamily="18" charset="0"/>
              </a:rPr>
              <a:t>ВФСК </a:t>
            </a:r>
            <a:r>
              <a:rPr lang="ru-RU" sz="2300" dirty="0" smtClean="0">
                <a:latin typeface="Times New Roman" panose="02020603050405020304" pitchFamily="18" charset="0"/>
                <a:cs typeface="Times New Roman" panose="02020603050405020304" pitchFamily="18" charset="0"/>
              </a:rPr>
              <a:t>ГТО среди учащихся  МБОУ « СШ им. А. Лохматова пос. Озерки</a:t>
            </a:r>
            <a:r>
              <a:rPr lang="ru-RU" dirty="0" smtClean="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и МБОУ « ОШ пос. Комсомольска</a:t>
            </a:r>
            <a:r>
              <a:rPr lang="ru-RU" dirty="0" smtClean="0">
                <a:latin typeface="Times New Roman" panose="02020603050405020304" pitchFamily="18" charset="0"/>
                <a:cs typeface="Times New Roman" panose="02020603050405020304" pitchFamily="18" charset="0"/>
              </a:rPr>
              <a:t>» </a:t>
            </a:r>
            <a:r>
              <a:rPr lang="ru-RU" sz="2300" dirty="0" smtClean="0">
                <a:latin typeface="Times New Roman" panose="02020603050405020304" pitchFamily="18" charset="0"/>
                <a:cs typeface="Times New Roman" panose="02020603050405020304" pitchFamily="18" charset="0"/>
              </a:rPr>
              <a:t>и жителей ближайших населенных пунктов</a:t>
            </a:r>
            <a:r>
              <a:rPr lang="ru-RU" sz="1600" dirty="0" smtClean="0">
                <a:latin typeface="Times New Roman" panose="02020603050405020304" pitchFamily="18" charset="0"/>
                <a:cs typeface="Times New Roman" panose="02020603050405020304" pitchFamily="18" charset="0"/>
              </a:rPr>
              <a:t>.</a:t>
            </a:r>
            <a:endParaRPr lang="ru-RU" dirty="0" smtClean="0">
              <a:latin typeface="Times New Roman" panose="02020603050405020304" pitchFamily="18" charset="0"/>
              <a:cs typeface="Times New Roman" panose="02020603050405020304" pitchFamily="18" charset="0"/>
            </a:endParaRPr>
          </a:p>
          <a:p>
            <a:endParaRPr lang="ru-RU" dirty="0" smtClean="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15872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Объект 5"/>
          <p:cNvPicPr>
            <a:picLocks noGrp="1" noChangeAspect="1"/>
          </p:cNvPicPr>
          <p:nvPr>
            <p:ph idx="1"/>
          </p:nvPr>
        </p:nvPicPr>
        <p:blipFill>
          <a:blip r:embed="rId2"/>
          <a:stretch>
            <a:fillRect/>
          </a:stretch>
        </p:blipFill>
        <p:spPr>
          <a:xfrm>
            <a:off x="15836" y="0"/>
            <a:ext cx="9128164" cy="6858000"/>
          </a:xfrm>
          <a:prstGeom prst="rect">
            <a:avLst/>
          </a:prstGeom>
        </p:spPr>
      </p:pic>
      <p:pic>
        <p:nvPicPr>
          <p:cNvPr id="9" name="Рисунок 8"/>
          <p:cNvPicPr>
            <a:picLocks noChangeAspect="1"/>
          </p:cNvPicPr>
          <p:nvPr/>
        </p:nvPicPr>
        <p:blipFill>
          <a:blip r:embed="rId3"/>
          <a:stretch>
            <a:fillRect/>
          </a:stretch>
        </p:blipFill>
        <p:spPr>
          <a:xfrm>
            <a:off x="1600879" y="124690"/>
            <a:ext cx="6321150" cy="6475615"/>
          </a:xfrm>
          <a:prstGeom prst="rect">
            <a:avLst/>
          </a:prstGeom>
        </p:spPr>
      </p:pic>
    </p:spTree>
    <p:extLst>
      <p:ext uri="{BB962C8B-B14F-4D97-AF65-F5344CB8AC3E}">
        <p14:creationId xmlns:p14="http://schemas.microsoft.com/office/powerpoint/2010/main" val="383397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1255594" y="365127"/>
            <a:ext cx="7547212" cy="822228"/>
          </a:xfrm>
        </p:spPr>
        <p:txBody>
          <a:bodyPr>
            <a:noAutofit/>
          </a:bodyPr>
          <a:lstStyle/>
          <a:p>
            <a:pPr algn="ctr"/>
            <a:r>
              <a:rPr lang="ru-RU" sz="2800" b="1" dirty="0">
                <a:latin typeface="Times New Roman" pitchFamily="18" charset="0"/>
                <a:cs typeface="Times New Roman" pitchFamily="18" charset="0"/>
              </a:rPr>
              <a:t>Укомплектованность штатами</a:t>
            </a:r>
            <a:br>
              <a:rPr lang="ru-RU" sz="2800" b="1" dirty="0">
                <a:latin typeface="Times New Roman" pitchFamily="18" charset="0"/>
                <a:cs typeface="Times New Roman" pitchFamily="18" charset="0"/>
              </a:rPr>
            </a:br>
            <a:r>
              <a:rPr lang="ru-RU" sz="2800" b="1" dirty="0">
                <a:latin typeface="Times New Roman" pitchFamily="18" charset="0"/>
                <a:cs typeface="Times New Roman" pitchFamily="18" charset="0"/>
              </a:rPr>
              <a:t>ФОК пос. Знаменск </a:t>
            </a:r>
          </a:p>
        </p:txBody>
      </p:sp>
      <p:graphicFrame>
        <p:nvGraphicFramePr>
          <p:cNvPr id="8" name="Объект 7"/>
          <p:cNvGraphicFramePr>
            <a:graphicFrameLocks noGrp="1"/>
          </p:cNvGraphicFramePr>
          <p:nvPr>
            <p:ph idx="1"/>
            <p:extLst>
              <p:ext uri="{D42A27DB-BD31-4B8C-83A1-F6EECF244321}">
                <p14:modId xmlns:p14="http://schemas.microsoft.com/office/powerpoint/2010/main" val="2337903698"/>
              </p:ext>
            </p:extLst>
          </p:nvPr>
        </p:nvGraphicFramePr>
        <p:xfrm>
          <a:off x="1426128" y="1291905"/>
          <a:ext cx="7376677" cy="5388534"/>
        </p:xfrm>
        <a:graphic>
          <a:graphicData uri="http://schemas.openxmlformats.org/drawingml/2006/table">
            <a:tbl>
              <a:tblPr firstRow="1" firstCol="1" bandRow="1">
                <a:tableStyleId>{5C22544A-7EE6-4342-B048-85BDC9FD1C3A}</a:tableStyleId>
              </a:tblPr>
              <a:tblGrid>
                <a:gridCol w="3547901">
                  <a:extLst>
                    <a:ext uri="{9D8B030D-6E8A-4147-A177-3AD203B41FA5}">
                      <a16:colId xmlns:a16="http://schemas.microsoft.com/office/drawing/2014/main" val="20000"/>
                    </a:ext>
                  </a:extLst>
                </a:gridCol>
                <a:gridCol w="2072723">
                  <a:extLst>
                    <a:ext uri="{9D8B030D-6E8A-4147-A177-3AD203B41FA5}">
                      <a16:colId xmlns:a16="http://schemas.microsoft.com/office/drawing/2014/main" val="20001"/>
                    </a:ext>
                  </a:extLst>
                </a:gridCol>
                <a:gridCol w="1756053">
                  <a:extLst>
                    <a:ext uri="{9D8B030D-6E8A-4147-A177-3AD203B41FA5}">
                      <a16:colId xmlns:a16="http://schemas.microsoft.com/office/drawing/2014/main" val="20002"/>
                    </a:ext>
                  </a:extLst>
                </a:gridCol>
              </a:tblGrid>
              <a:tr h="291156">
                <a:tc rowSpan="3">
                  <a:txBody>
                    <a:bodyPr/>
                    <a:lstStyle/>
                    <a:p>
                      <a:pPr algn="ctr">
                        <a:lnSpc>
                          <a:spcPct val="115000"/>
                        </a:lnSpc>
                        <a:spcAft>
                          <a:spcPts val="0"/>
                        </a:spcAft>
                      </a:pPr>
                      <a:r>
                        <a:rPr lang="ru-RU" sz="1800" dirty="0">
                          <a:solidFill>
                            <a:schemeClr val="tx1"/>
                          </a:solidFill>
                          <a:effectLst/>
                          <a:latin typeface="Times New Roman" pitchFamily="18" charset="0"/>
                          <a:cs typeface="Times New Roman" pitchFamily="18" charset="0"/>
                        </a:rPr>
                        <a:t>Наименование структурного подразделения</a:t>
                      </a:r>
                      <a:endParaRPr lang="ru-RU" sz="1800" dirty="0">
                        <a:solidFill>
                          <a:schemeClr val="tx1"/>
                        </a:solidFill>
                        <a:effectLst/>
                        <a:latin typeface="Times New Roman" pitchFamily="18" charset="0"/>
                        <a:ea typeface="Calibri"/>
                        <a:cs typeface="Times New Roman"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15000"/>
                        </a:lnSpc>
                        <a:spcAft>
                          <a:spcPts val="0"/>
                        </a:spcAft>
                      </a:pPr>
                      <a:r>
                        <a:rPr lang="ru-RU" sz="1600" dirty="0">
                          <a:solidFill>
                            <a:schemeClr val="tx1"/>
                          </a:solidFill>
                          <a:effectLst/>
                          <a:latin typeface="Times New Roman" pitchFamily="18" charset="0"/>
                          <a:cs typeface="Times New Roman" pitchFamily="18" charset="0"/>
                        </a:rPr>
                        <a:t>Количество работников</a:t>
                      </a:r>
                      <a:endParaRPr lang="ru-RU" sz="16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extLst>
                  <a:ext uri="{0D108BD9-81ED-4DB2-BD59-A6C34878D82A}">
                    <a16:rowId xmlns:a16="http://schemas.microsoft.com/office/drawing/2014/main" val="10000"/>
                  </a:ext>
                </a:extLst>
              </a:tr>
              <a:tr h="808742">
                <a:tc vMerge="1">
                  <a:txBody>
                    <a:bodyPr/>
                    <a:lstStyle/>
                    <a:p>
                      <a:endParaRPr lang="ru-RU"/>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800" b="1" dirty="0" smtClean="0">
                          <a:effectLst/>
                          <a:latin typeface="Times New Roman" panose="02020603050405020304" pitchFamily="18" charset="0"/>
                          <a:cs typeface="Times New Roman" panose="02020603050405020304" pitchFamily="18" charset="0"/>
                        </a:rPr>
                        <a:t>2024 года</a:t>
                      </a:r>
                      <a:endParaRPr lang="ru-RU" sz="1800" b="1" dirty="0">
                        <a:effectLst/>
                        <a:latin typeface="Times New Roman" panose="02020603050405020304" pitchFamily="18" charset="0"/>
                        <a:ea typeface="Calibri"/>
                        <a:cs typeface="Times New Roman" panose="02020603050405020304" pitchFamily="18" charset="0"/>
                      </a:endParaRPr>
                    </a:p>
                    <a:p>
                      <a:pPr algn="ctr">
                        <a:lnSpc>
                          <a:spcPct val="115000"/>
                        </a:lnSpc>
                        <a:spcAft>
                          <a:spcPts val="0"/>
                        </a:spcAft>
                      </a:pPr>
                      <a:endParaRPr lang="ru-RU" sz="18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800" b="1" dirty="0" smtClean="0">
                          <a:effectLst/>
                          <a:latin typeface="Times New Roman" panose="02020603050405020304" pitchFamily="18" charset="0"/>
                          <a:cs typeface="Times New Roman" panose="02020603050405020304" pitchFamily="18" charset="0"/>
                        </a:rPr>
                        <a:t>2025 года</a:t>
                      </a:r>
                      <a:endParaRPr lang="ru-RU" sz="1800" b="1" dirty="0">
                        <a:effectLst/>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endParaRPr lang="ru-RU" sz="1800" b="1" dirty="0">
                        <a:effectLst/>
                        <a:latin typeface="Times New Roman" panose="02020603050405020304" pitchFamily="18" charset="0"/>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37784">
                <a:tc vMerge="1">
                  <a:txBody>
                    <a:bodyPr/>
                    <a:lstStyle/>
                    <a:p>
                      <a:endParaRPr lang="ru-RU"/>
                    </a:p>
                  </a:txBody>
                  <a:tcPr/>
                </a:tc>
                <a:tc>
                  <a:txBody>
                    <a:bodyPr/>
                    <a:lstStyle/>
                    <a:p>
                      <a:pPr algn="ctr">
                        <a:lnSpc>
                          <a:spcPct val="100000"/>
                        </a:lnSpc>
                        <a:spcAft>
                          <a:spcPts val="0"/>
                        </a:spcAft>
                      </a:pPr>
                      <a:r>
                        <a:rPr lang="ru-RU" sz="1800" b="1" dirty="0">
                          <a:effectLst/>
                          <a:latin typeface="Times New Roman" panose="02020603050405020304" pitchFamily="18" charset="0"/>
                          <a:cs typeface="Times New Roman" panose="02020603050405020304" pitchFamily="18" charset="0"/>
                        </a:rPr>
                        <a:t>МБУ ДО</a:t>
                      </a:r>
                    </a:p>
                    <a:p>
                      <a:pPr algn="ctr">
                        <a:lnSpc>
                          <a:spcPct val="100000"/>
                        </a:lnSpc>
                        <a:spcAft>
                          <a:spcPts val="0"/>
                        </a:spcAft>
                      </a:pPr>
                      <a:r>
                        <a:rPr lang="ru-RU" sz="1800" b="1" dirty="0">
                          <a:effectLst/>
                          <a:latin typeface="Times New Roman" panose="02020603050405020304" pitchFamily="18" charset="0"/>
                          <a:cs typeface="Times New Roman" panose="02020603050405020304" pitchFamily="18" charset="0"/>
                        </a:rPr>
                        <a:t> СШ гор. Гвардейска</a:t>
                      </a:r>
                      <a:endParaRPr lang="ru-RU" sz="18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0"/>
                        </a:spcAft>
                      </a:pPr>
                      <a:endParaRPr lang="ru-RU" sz="1800" b="1" dirty="0">
                        <a:effectLst/>
                        <a:latin typeface="Times New Roman" panose="02020603050405020304" pitchFamily="18" charset="0"/>
                        <a:cs typeface="Times New Roman" panose="02020603050405020304" pitchFamily="18" charset="0"/>
                      </a:endParaRPr>
                    </a:p>
                    <a:p>
                      <a:pPr algn="ctr">
                        <a:lnSpc>
                          <a:spcPct val="100000"/>
                        </a:lnSpc>
                        <a:spcAft>
                          <a:spcPts val="0"/>
                        </a:spcAft>
                      </a:pPr>
                      <a:r>
                        <a:rPr lang="ru-RU" sz="1800" b="1" dirty="0">
                          <a:effectLst/>
                          <a:latin typeface="Times New Roman" panose="02020603050405020304" pitchFamily="18" charset="0"/>
                          <a:cs typeface="Times New Roman" panose="02020603050405020304" pitchFamily="18" charset="0"/>
                        </a:rPr>
                        <a:t>МБУ ДО</a:t>
                      </a:r>
                    </a:p>
                    <a:p>
                      <a:pPr algn="ctr">
                        <a:lnSpc>
                          <a:spcPct val="100000"/>
                        </a:lnSpc>
                        <a:spcAft>
                          <a:spcPts val="0"/>
                        </a:spcAft>
                      </a:pPr>
                      <a:r>
                        <a:rPr lang="ru-RU" sz="1800" b="1" dirty="0">
                          <a:effectLst/>
                          <a:latin typeface="Times New Roman" panose="02020603050405020304" pitchFamily="18" charset="0"/>
                          <a:cs typeface="Times New Roman" panose="02020603050405020304" pitchFamily="18" charset="0"/>
                        </a:rPr>
                        <a:t> СШ гор. Гвардейска</a:t>
                      </a:r>
                    </a:p>
                    <a:p>
                      <a:pPr algn="ctr">
                        <a:lnSpc>
                          <a:spcPct val="100000"/>
                        </a:lnSpc>
                        <a:spcAft>
                          <a:spcPts val="0"/>
                        </a:spcAft>
                      </a:pPr>
                      <a:endParaRPr lang="ru-RU" sz="1800" b="1" dirty="0">
                        <a:effectLst/>
                        <a:latin typeface="Times New Roman" panose="02020603050405020304" pitchFamily="18" charset="0"/>
                        <a:cs typeface="Times New Roman" panose="02020603050405020304" pitchFamily="18" charset="0"/>
                      </a:endParaRPr>
                    </a:p>
                    <a:p>
                      <a:pPr algn="ctr">
                        <a:lnSpc>
                          <a:spcPct val="115000"/>
                        </a:lnSpc>
                        <a:spcAft>
                          <a:spcPts val="0"/>
                        </a:spcAft>
                      </a:pPr>
                      <a:endParaRPr lang="ru-RU" sz="1800" b="1" dirty="0">
                        <a:effectLst/>
                        <a:latin typeface="Times New Roman" panose="02020603050405020304" pitchFamily="18" charset="0"/>
                        <a:ea typeface="Calibri"/>
                        <a:cs typeface="Times New Roman" panose="02020603050405020304" pitchFamily="18" charset="0"/>
                      </a:endParaRP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0464">
                <a:tc>
                  <a:txBody>
                    <a:bodyPr/>
                    <a:lstStyle/>
                    <a:p>
                      <a:pPr>
                        <a:lnSpc>
                          <a:spcPct val="115000"/>
                        </a:lnSpc>
                        <a:spcAft>
                          <a:spcPts val="0"/>
                        </a:spcAft>
                      </a:pPr>
                      <a:r>
                        <a:rPr lang="ru-RU" sz="1800" dirty="0">
                          <a:solidFill>
                            <a:schemeClr val="tx1"/>
                          </a:solidFill>
                          <a:effectLst/>
                          <a:latin typeface="Times New Roman" pitchFamily="18" charset="0"/>
                          <a:cs typeface="Times New Roman" pitchFamily="18" charset="0"/>
                        </a:rPr>
                        <a:t>Административный </a:t>
                      </a:r>
                      <a:endParaRPr lang="ru-RU" sz="18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1</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07686">
                <a:tc>
                  <a:txBody>
                    <a:bodyPr/>
                    <a:lstStyle/>
                    <a:p>
                      <a:pPr>
                        <a:lnSpc>
                          <a:spcPct val="115000"/>
                        </a:lnSpc>
                        <a:spcAft>
                          <a:spcPts val="0"/>
                        </a:spcAft>
                      </a:pPr>
                      <a:r>
                        <a:rPr lang="ru-RU" sz="1800" dirty="0">
                          <a:solidFill>
                            <a:schemeClr val="tx1"/>
                          </a:solidFill>
                          <a:effectLst/>
                          <a:latin typeface="Times New Roman" pitchFamily="18" charset="0"/>
                          <a:cs typeface="Times New Roman" pitchFamily="18" charset="0"/>
                        </a:rPr>
                        <a:t>Тренерский</a:t>
                      </a:r>
                    </a:p>
                    <a:p>
                      <a:pPr>
                        <a:lnSpc>
                          <a:spcPct val="115000"/>
                        </a:lnSpc>
                        <a:spcAft>
                          <a:spcPts val="0"/>
                        </a:spcAft>
                      </a:pPr>
                      <a:endParaRPr lang="ru-RU" sz="18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2</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2</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0768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800" dirty="0">
                          <a:solidFill>
                            <a:schemeClr val="tx1"/>
                          </a:solidFill>
                          <a:effectLst/>
                          <a:latin typeface="Times New Roman" pitchFamily="18" charset="0"/>
                          <a:cs typeface="Times New Roman" pitchFamily="18" charset="0"/>
                        </a:rPr>
                        <a:t>Младший обслуживающий персонал</a:t>
                      </a:r>
                      <a:endParaRPr lang="ru-RU" sz="1800" dirty="0">
                        <a:solidFill>
                          <a:schemeClr val="tx1"/>
                        </a:solidFill>
                        <a:effectLst/>
                        <a:latin typeface="Times New Roman" pitchFamily="18" charset="0"/>
                        <a:ea typeface="Calibri"/>
                        <a:cs typeface="Times New Roman" pitchFamily="18" charset="0"/>
                      </a:endParaRPr>
                    </a:p>
                    <a:p>
                      <a:pPr>
                        <a:lnSpc>
                          <a:spcPct val="115000"/>
                        </a:lnSpc>
                        <a:spcAft>
                          <a:spcPts val="0"/>
                        </a:spcAft>
                      </a:pPr>
                      <a:endParaRPr lang="ru-RU" sz="1800" dirty="0">
                        <a:solidFill>
                          <a:schemeClr val="tx1"/>
                        </a:solidFill>
                        <a:effectLst/>
                        <a:latin typeface="Times New Roman" pitchFamily="18" charset="0"/>
                        <a:ea typeface="Calibri"/>
                        <a:cs typeface="Times New Roman" pitchFamily="18" charset="0"/>
                      </a:endParaRP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5</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5</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33764">
                <a:tc>
                  <a:txBody>
                    <a:bodyPr/>
                    <a:lstStyle/>
                    <a:p>
                      <a:pPr>
                        <a:lnSpc>
                          <a:spcPct val="115000"/>
                        </a:lnSpc>
                        <a:spcAft>
                          <a:spcPts val="0"/>
                        </a:spcAft>
                      </a:pPr>
                      <a:r>
                        <a:rPr lang="ru-RU" sz="1800" dirty="0">
                          <a:solidFill>
                            <a:schemeClr val="tx1"/>
                          </a:solidFill>
                          <a:effectLst/>
                          <a:latin typeface="Times New Roman" pitchFamily="18" charset="0"/>
                          <a:ea typeface="Calibri"/>
                          <a:cs typeface="Times New Roman" pitchFamily="18" charset="0"/>
                        </a:rPr>
                        <a:t>Итого</a:t>
                      </a:r>
                    </a:p>
                  </a:txBody>
                  <a:tcPr marL="56815" marR="568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8</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800" b="1" dirty="0">
                          <a:effectLst/>
                          <a:latin typeface="Times New Roman" panose="02020603050405020304" pitchFamily="18" charset="0"/>
                          <a:ea typeface="Calibri"/>
                          <a:cs typeface="Times New Roman" panose="02020603050405020304" pitchFamily="18" charset="0"/>
                        </a:rPr>
                        <a:t>8</a:t>
                      </a:r>
                    </a:p>
                  </a:txBody>
                  <a:tcPr marL="56815" marR="568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844134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1255594" y="365127"/>
            <a:ext cx="7547212" cy="822228"/>
          </a:xfrm>
        </p:spPr>
        <p:txBody>
          <a:bodyPr>
            <a:noAutofit/>
          </a:bodyPr>
          <a:lstStyle/>
          <a:p>
            <a:pPr algn="ctr"/>
            <a:r>
              <a:rPr lang="ru-RU" sz="1800" b="1" dirty="0">
                <a:latin typeface="Times New Roman" pitchFamily="18" charset="0"/>
                <a:cs typeface="Times New Roman" pitchFamily="18" charset="0"/>
              </a:rPr>
              <a:t>Обеспечение спортивной деятельности в «Физкультурно-оздоровительном комплексе» и его территории в пос. Знаменск.</a:t>
            </a:r>
            <a:br>
              <a:rPr lang="ru-RU" sz="1800" b="1" dirty="0">
                <a:latin typeface="Times New Roman" pitchFamily="18" charset="0"/>
                <a:cs typeface="Times New Roman" pitchFamily="18" charset="0"/>
              </a:rPr>
            </a:br>
            <a:endParaRPr lang="ru-RU" sz="1800" b="1" dirty="0">
              <a:latin typeface="Times New Roman" pitchFamily="18" charset="0"/>
              <a:cs typeface="Times New Roman" pitchFamily="18" charset="0"/>
            </a:endParaRPr>
          </a:p>
        </p:txBody>
      </p:sp>
      <p:sp>
        <p:nvSpPr>
          <p:cNvPr id="4" name="Объект 3">
            <a:extLst>
              <a:ext uri="{FF2B5EF4-FFF2-40B4-BE49-F238E27FC236}">
                <a16:creationId xmlns:a16="http://schemas.microsoft.com/office/drawing/2014/main" id="{00084576-949A-4CC7-8B9C-9CBE10EB22A1}"/>
              </a:ext>
            </a:extLst>
          </p:cNvPr>
          <p:cNvSpPr>
            <a:spLocks noGrp="1"/>
          </p:cNvSpPr>
          <p:nvPr>
            <p:ph idx="1"/>
          </p:nvPr>
        </p:nvSpPr>
        <p:spPr>
          <a:xfrm>
            <a:off x="1370284" y="1187355"/>
            <a:ext cx="7547212" cy="5507060"/>
          </a:xfrm>
        </p:spPr>
        <p:txBody>
          <a:bodyPr>
            <a:normAutofit fontScale="70000" lnSpcReduction="20000"/>
          </a:bodyPr>
          <a:lstStyle/>
          <a:p>
            <a:r>
              <a:rPr lang="ru-RU" dirty="0"/>
              <a:t> </a:t>
            </a:r>
            <a:r>
              <a:rPr lang="ru-RU" dirty="0">
                <a:latin typeface="Times New Roman" panose="02020603050405020304" pitchFamily="18" charset="0"/>
                <a:cs typeface="Times New Roman" panose="02020603050405020304" pitchFamily="18" charset="0"/>
              </a:rPr>
              <a:t>Загруженность ФОКа </a:t>
            </a:r>
            <a:r>
              <a:rPr lang="ru-RU" dirty="0" smtClean="0">
                <a:latin typeface="Times New Roman" panose="02020603050405020304" pitchFamily="18" charset="0"/>
                <a:cs typeface="Times New Roman" panose="02020603050405020304" pitchFamily="18" charset="0"/>
              </a:rPr>
              <a:t>ежедневно с </a:t>
            </a:r>
            <a:r>
              <a:rPr lang="ru-RU" dirty="0">
                <a:latin typeface="Times New Roman" panose="02020603050405020304" pitchFamily="18" charset="0"/>
                <a:cs typeface="Times New Roman" panose="02020603050405020304" pitchFamily="18" charset="0"/>
              </a:rPr>
              <a:t>понедельника по пятницу составляет в среднем </a:t>
            </a:r>
            <a:r>
              <a:rPr lang="ru-RU" dirty="0" smtClean="0">
                <a:latin typeface="Times New Roman" panose="02020603050405020304" pitchFamily="18" charset="0"/>
                <a:cs typeface="Times New Roman" panose="02020603050405020304" pitchFamily="18" charset="0"/>
              </a:rPr>
              <a:t>до 200 человек. </a:t>
            </a: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ФОКе работают 5 штатных сотрудников, обеспечивающие функционирование комплекса и прилегающих к нему объектов, и 2 тренера-преподавателя, проводящие спортивные занятия.</a:t>
            </a:r>
          </a:p>
          <a:p>
            <a:r>
              <a:rPr lang="ru-RU" dirty="0">
                <a:latin typeface="Times New Roman" panose="02020603050405020304" pitchFamily="18" charset="0"/>
                <a:cs typeface="Times New Roman" panose="02020603050405020304" pitchFamily="18" charset="0"/>
              </a:rPr>
              <a:t>  Тренировки по </a:t>
            </a:r>
            <a:r>
              <a:rPr lang="ru-RU" dirty="0" smtClean="0">
                <a:latin typeface="Times New Roman" panose="02020603050405020304" pitchFamily="18" charset="0"/>
                <a:cs typeface="Times New Roman" panose="02020603050405020304" pitchFamily="18" charset="0"/>
              </a:rPr>
              <a:t>акробатике </a:t>
            </a:r>
            <a:r>
              <a:rPr lang="ru-RU" dirty="0">
                <a:latin typeface="Times New Roman" panose="02020603050405020304" pitchFamily="18" charset="0"/>
                <a:cs typeface="Times New Roman" panose="02020603050405020304" pitchFamily="18" charset="0"/>
              </a:rPr>
              <a:t>- 2 группы - </a:t>
            </a:r>
            <a:r>
              <a:rPr lang="ru-RU" dirty="0" smtClean="0">
                <a:latin typeface="Times New Roman" panose="02020603050405020304" pitchFamily="18" charset="0"/>
                <a:cs typeface="Times New Roman" panose="02020603050405020304" pitchFamily="18" charset="0"/>
              </a:rPr>
              <a:t>20 </a:t>
            </a:r>
            <a:r>
              <a:rPr lang="ru-RU" dirty="0">
                <a:latin typeface="Times New Roman" panose="02020603050405020304" pitchFamily="18" charset="0"/>
                <a:cs typeface="Times New Roman" panose="02020603050405020304" pitchFamily="18" charset="0"/>
              </a:rPr>
              <a:t>спортсменов (тренер – преподаватель спортивной </a:t>
            </a:r>
            <a:r>
              <a:rPr lang="ru-RU" dirty="0" smtClean="0">
                <a:latin typeface="Times New Roman" panose="02020603050405020304" pitchFamily="18" charset="0"/>
                <a:cs typeface="Times New Roman" panose="02020603050405020304" pitchFamily="18" charset="0"/>
              </a:rPr>
              <a:t>школы Гончаров Д.А.).</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Тренировки по каратэ – 2 группы - 27 спортсменов (тренер – преподаватель спортивной школы Мингалева </a:t>
            </a:r>
            <a:r>
              <a:rPr lang="ru-RU" dirty="0" err="1">
                <a:latin typeface="Times New Roman" panose="02020603050405020304" pitchFamily="18" charset="0"/>
                <a:cs typeface="Times New Roman" panose="02020603050405020304" pitchFamily="18" charset="0"/>
              </a:rPr>
              <a:t>Е.В</a:t>
            </a:r>
            <a:r>
              <a:rPr lang="ru-RU" dirty="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  Предоставление помещения (согласно договору № 6/01 – 2023 безвозмездного пользования, спортивным объектом) для проведения </a:t>
            </a:r>
            <a:r>
              <a:rPr lang="ru-RU" dirty="0" smtClean="0">
                <a:latin typeface="Times New Roman" panose="02020603050405020304" pitchFamily="18" charset="0"/>
                <a:cs typeface="Times New Roman" panose="02020603050405020304" pitchFamily="18" charset="0"/>
              </a:rPr>
              <a:t>учебно – тренировочных занятий МБОУ </a:t>
            </a:r>
            <a:r>
              <a:rPr lang="ru-RU" dirty="0">
                <a:latin typeface="Times New Roman" panose="02020603050405020304" pitchFamily="18" charset="0"/>
                <a:cs typeface="Times New Roman" panose="02020603050405020304" pitchFamily="18" charset="0"/>
              </a:rPr>
              <a:t>«Средняя школа им. А. Моисеева пос. Знаменска Гвардейского муниципального округа Калининградской области».</a:t>
            </a:r>
          </a:p>
          <a:p>
            <a:r>
              <a:rPr lang="ru-RU" dirty="0">
                <a:latin typeface="Times New Roman" panose="02020603050405020304" pitchFamily="18" charset="0"/>
                <a:cs typeface="Times New Roman" panose="02020603050405020304" pitchFamily="18" charset="0"/>
              </a:rPr>
              <a:t>  Предоставление помещения (согласно договору № 10 – 10/23 безвозмездного пользования, спортивным объектом) для проведения учебно – тренировочных занятий по спортивной борьбе ГБУ ДО КО «СШОР по спортивным единоборствам имени олимпийских чемпионов Анатолия и Сергея Белоглазовых». </a:t>
            </a:r>
            <a:endParaRPr lang="ru-RU" dirty="0"/>
          </a:p>
        </p:txBody>
      </p:sp>
    </p:spTree>
    <p:extLst>
      <p:ext uri="{BB962C8B-B14F-4D97-AF65-F5344CB8AC3E}">
        <p14:creationId xmlns:p14="http://schemas.microsoft.com/office/powerpoint/2010/main" val="14755753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2" name="Заголовок 1"/>
          <p:cNvSpPr>
            <a:spLocks noGrp="1"/>
          </p:cNvSpPr>
          <p:nvPr>
            <p:ph type="title"/>
          </p:nvPr>
        </p:nvSpPr>
        <p:spPr>
          <a:xfrm>
            <a:off x="628649" y="218364"/>
            <a:ext cx="8215099" cy="1269242"/>
          </a:xfrm>
        </p:spPr>
        <p:txBody>
          <a:bodyPr>
            <a:noAutofit/>
          </a:bodyPr>
          <a:lstStyle/>
          <a:p>
            <a:pPr algn="ctr"/>
            <a:r>
              <a:rPr lang="ru-RU" sz="3600" b="1" dirty="0">
                <a:latin typeface="Times New Roman" panose="02020603050405020304" pitchFamily="18" charset="0"/>
                <a:cs typeface="Times New Roman" panose="02020603050405020304" pitchFamily="18" charset="0"/>
              </a:rPr>
              <a:t> Тренировочная деятельность </a:t>
            </a:r>
            <a:br>
              <a:rPr lang="ru-RU" sz="3600" b="1" dirty="0">
                <a:latin typeface="Times New Roman" panose="02020603050405020304" pitchFamily="18" charset="0"/>
                <a:cs typeface="Times New Roman" panose="02020603050405020304" pitchFamily="18" charset="0"/>
              </a:rPr>
            </a:br>
            <a:r>
              <a:rPr lang="ru-RU" sz="3600" b="1" dirty="0">
                <a:latin typeface="Times New Roman" panose="02020603050405020304" pitchFamily="18" charset="0"/>
                <a:cs typeface="Times New Roman" panose="02020603050405020304" pitchFamily="18" charset="0"/>
              </a:rPr>
              <a:t>МБУ ДО СШ гор. Гвардейска.</a:t>
            </a:r>
          </a:p>
        </p:txBody>
      </p:sp>
      <p:sp>
        <p:nvSpPr>
          <p:cNvPr id="4" name="Объект 3"/>
          <p:cNvSpPr>
            <a:spLocks noGrp="1"/>
          </p:cNvSpPr>
          <p:nvPr>
            <p:ph idx="1"/>
          </p:nvPr>
        </p:nvSpPr>
        <p:spPr>
          <a:xfrm>
            <a:off x="450375" y="1583140"/>
            <a:ext cx="8420669" cy="4380931"/>
          </a:xfrm>
        </p:spPr>
        <p:txBody>
          <a:bodyPr>
            <a:normAutofit/>
          </a:bodyPr>
          <a:lstStyle/>
          <a:p>
            <a:pPr algn="just"/>
            <a:r>
              <a:rPr lang="ru-RU" dirty="0">
                <a:latin typeface="Times New Roman" panose="02020603050405020304" pitchFamily="18" charset="0"/>
                <a:cs typeface="Times New Roman" panose="02020603050405020304" pitchFamily="18" charset="0"/>
              </a:rPr>
              <a:t>Осуществляется по следующим направлениям: </a:t>
            </a:r>
          </a:p>
          <a:p>
            <a:pPr marL="0" indent="0">
              <a:buNone/>
            </a:pPr>
            <a:r>
              <a:rPr lang="ru-RU" sz="3200" dirty="0">
                <a:latin typeface="Times New Roman" panose="02020603050405020304" pitchFamily="18" charset="0"/>
                <a:cs typeface="Times New Roman" panose="02020603050405020304" pitchFamily="18" charset="0"/>
              </a:rPr>
              <a:t>       «Акробатика»           «Баскетбол»</a:t>
            </a:r>
          </a:p>
          <a:p>
            <a:pPr marL="0" indent="0">
              <a:buNone/>
            </a:pPr>
            <a:r>
              <a:rPr lang="ru-RU" sz="3200" dirty="0">
                <a:latin typeface="Times New Roman" panose="02020603050405020304" pitchFamily="18" charset="0"/>
                <a:cs typeface="Times New Roman" panose="02020603050405020304" pitchFamily="18" charset="0"/>
              </a:rPr>
              <a:t>       «Волейбол»               «Вольная борьба»                 </a:t>
            </a:r>
          </a:p>
          <a:p>
            <a:pPr marL="0" indent="0">
              <a:buNone/>
            </a:pPr>
            <a:r>
              <a:rPr lang="ru-RU" sz="3200" dirty="0">
                <a:latin typeface="Times New Roman" panose="02020603050405020304" pitchFamily="18" charset="0"/>
                <a:cs typeface="Times New Roman" panose="02020603050405020304" pitchFamily="18" charset="0"/>
              </a:rPr>
              <a:t>       «Дзюдо</a:t>
            </a:r>
            <a:r>
              <a:rPr lang="ru-RU" sz="3200" dirty="0" smtClean="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«Фитнес-аэробика»</a:t>
            </a:r>
          </a:p>
          <a:p>
            <a:pPr marL="0" indent="0">
              <a:buNone/>
            </a:pPr>
            <a:r>
              <a:rPr lang="ru-RU" sz="3200" dirty="0">
                <a:latin typeface="Times New Roman" panose="02020603050405020304" pitchFamily="18"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       «Каратэ - До»</a:t>
            </a:r>
          </a:p>
          <a:p>
            <a:pPr marL="0" indent="0">
              <a:buNone/>
            </a:pPr>
            <a:r>
              <a:rPr lang="ru-RU" sz="3200" dirty="0">
                <a:latin typeface="Times New Roman" panose="02020603050405020304" pitchFamily="18" charset="0"/>
                <a:cs typeface="Times New Roman" panose="02020603050405020304" pitchFamily="18" charset="0"/>
              </a:rPr>
              <a:t> </a:t>
            </a:r>
            <a:r>
              <a:rPr lang="ru-RU" sz="3200" dirty="0" smtClean="0">
                <a:latin typeface="Times New Roman" panose="02020603050405020304" pitchFamily="18" charset="0"/>
                <a:cs typeface="Times New Roman" panose="02020603050405020304" pitchFamily="18" charset="0"/>
              </a:rPr>
              <a:t>         «</a:t>
            </a:r>
            <a:r>
              <a:rPr lang="ru-RU" sz="3200" dirty="0">
                <a:latin typeface="Times New Roman" panose="02020603050405020304" pitchFamily="18" charset="0"/>
                <a:cs typeface="Times New Roman" panose="02020603050405020304" pitchFamily="18" charset="0"/>
              </a:rPr>
              <a:t>Футбол» </a:t>
            </a:r>
          </a:p>
        </p:txBody>
      </p:sp>
    </p:spTree>
    <p:extLst>
      <p:ext uri="{BB962C8B-B14F-4D97-AF65-F5344CB8AC3E}">
        <p14:creationId xmlns:p14="http://schemas.microsoft.com/office/powerpoint/2010/main" val="34268375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Заголовок 2"/>
          <p:cNvSpPr>
            <a:spLocks noGrp="1"/>
          </p:cNvSpPr>
          <p:nvPr>
            <p:ph type="title"/>
          </p:nvPr>
        </p:nvSpPr>
        <p:spPr>
          <a:xfrm>
            <a:off x="628650" y="365127"/>
            <a:ext cx="7886700" cy="740342"/>
          </a:xfrm>
        </p:spPr>
        <p:txBody>
          <a:bodyPr>
            <a:normAutofit/>
          </a:bodyPr>
          <a:lstStyle/>
          <a:p>
            <a:pPr algn="ctr"/>
            <a:r>
              <a:rPr lang="ru-RU" sz="3600" b="1" dirty="0">
                <a:latin typeface="Times New Roman" pitchFamily="18" charset="0"/>
                <a:cs typeface="Times New Roman" pitchFamily="18" charset="0"/>
              </a:rPr>
              <a:t>Численность занимающихся </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60944480"/>
              </p:ext>
            </p:extLst>
          </p:nvPr>
        </p:nvGraphicFramePr>
        <p:xfrm>
          <a:off x="964734" y="1473959"/>
          <a:ext cx="8001847" cy="2673700"/>
        </p:xfrm>
        <a:graphic>
          <a:graphicData uri="http://schemas.openxmlformats.org/drawingml/2006/table">
            <a:tbl>
              <a:tblPr firstRow="1" firstCol="1" bandRow="1">
                <a:tableStyleId>{5C22544A-7EE6-4342-B048-85BDC9FD1C3A}</a:tableStyleId>
              </a:tblPr>
              <a:tblGrid>
                <a:gridCol w="4066155">
                  <a:extLst>
                    <a:ext uri="{9D8B030D-6E8A-4147-A177-3AD203B41FA5}">
                      <a16:colId xmlns:a16="http://schemas.microsoft.com/office/drawing/2014/main" val="20000"/>
                    </a:ext>
                  </a:extLst>
                </a:gridCol>
                <a:gridCol w="1982307">
                  <a:extLst>
                    <a:ext uri="{9D8B030D-6E8A-4147-A177-3AD203B41FA5}">
                      <a16:colId xmlns:a16="http://schemas.microsoft.com/office/drawing/2014/main" val="20001"/>
                    </a:ext>
                  </a:extLst>
                </a:gridCol>
                <a:gridCol w="1953385">
                  <a:extLst>
                    <a:ext uri="{9D8B030D-6E8A-4147-A177-3AD203B41FA5}">
                      <a16:colId xmlns:a16="http://schemas.microsoft.com/office/drawing/2014/main" val="20002"/>
                    </a:ext>
                  </a:extLst>
                </a:gridCol>
              </a:tblGrid>
              <a:tr h="583372">
                <a:tc rowSpan="2">
                  <a:txBody>
                    <a:bodyPr/>
                    <a:lstStyle/>
                    <a:p>
                      <a:pPr algn="ctr">
                        <a:lnSpc>
                          <a:spcPct val="115000"/>
                        </a:lnSpc>
                        <a:spcAft>
                          <a:spcPts val="0"/>
                        </a:spcAft>
                      </a:pPr>
                      <a:r>
                        <a:rPr lang="ru-RU" sz="2400" dirty="0">
                          <a:solidFill>
                            <a:schemeClr val="tx1"/>
                          </a:solidFill>
                          <a:effectLst/>
                          <a:latin typeface="Times New Roman" pitchFamily="18" charset="0"/>
                          <a:cs typeface="Times New Roman" pitchFamily="18" charset="0"/>
                        </a:rPr>
                        <a:t>Наименование показателей</a:t>
                      </a:r>
                      <a:endParaRPr lang="ru-RU" sz="2400" dirty="0">
                        <a:solidFill>
                          <a:schemeClr val="tx1"/>
                        </a:solidFill>
                        <a:effectLst/>
                        <a:latin typeface="Times New Roman" pitchFamily="18" charset="0"/>
                        <a:ea typeface="Calibri"/>
                        <a:cs typeface="Times New Roman"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ru-RU" sz="1600" dirty="0" smtClean="0">
                          <a:solidFill>
                            <a:schemeClr val="tx1"/>
                          </a:solidFill>
                          <a:effectLst/>
                          <a:latin typeface="Times New Roman" pitchFamily="18" charset="0"/>
                          <a:cs typeface="Times New Roman" pitchFamily="18" charset="0"/>
                        </a:rPr>
                        <a:t>2024</a:t>
                      </a:r>
                      <a:endParaRPr lang="ru-RU" sz="1600" dirty="0">
                        <a:solidFill>
                          <a:schemeClr val="tx1"/>
                        </a:solidFill>
                        <a:effectLst/>
                        <a:latin typeface="Times New Roman" pitchFamily="18" charset="0"/>
                        <a:ea typeface="Calibri"/>
                        <a:cs typeface="Times New Roman"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smtClean="0">
                          <a:solidFill>
                            <a:schemeClr val="tx1"/>
                          </a:solidFill>
                          <a:effectLst/>
                          <a:latin typeface="Times New Roman" pitchFamily="18" charset="0"/>
                          <a:ea typeface="Calibri"/>
                          <a:cs typeface="Times New Roman" pitchFamily="18" charset="0"/>
                        </a:rPr>
                        <a:t>2025</a:t>
                      </a:r>
                      <a:r>
                        <a:rPr lang="ru-RU" sz="1600" baseline="0" smtClean="0">
                          <a:solidFill>
                            <a:schemeClr val="tx1"/>
                          </a:solidFill>
                          <a:effectLst/>
                          <a:latin typeface="Times New Roman" pitchFamily="18" charset="0"/>
                          <a:ea typeface="Calibri"/>
                          <a:cs typeface="Times New Roman" pitchFamily="18" charset="0"/>
                        </a:rPr>
                        <a:t> </a:t>
                      </a:r>
                      <a:r>
                        <a:rPr lang="ru-RU" sz="1600" dirty="0" smtClean="0">
                          <a:solidFill>
                            <a:schemeClr val="tx1"/>
                          </a:solidFill>
                          <a:effectLst/>
                          <a:latin typeface="Times New Roman" pitchFamily="18" charset="0"/>
                          <a:ea typeface="Calibri"/>
                          <a:cs typeface="Times New Roman" pitchFamily="18" charset="0"/>
                        </a:rPr>
                        <a:t>года</a:t>
                      </a:r>
                      <a:endParaRPr lang="ru-RU" sz="1600" dirty="0">
                        <a:solidFill>
                          <a:schemeClr val="tx1"/>
                        </a:solidFill>
                        <a:effectLst/>
                        <a:latin typeface="Times New Roman" pitchFamily="18" charset="0"/>
                        <a:ea typeface="Calibri"/>
                        <a:cs typeface="Times New Roman"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0000"/>
                  </a:ext>
                </a:extLst>
              </a:tr>
              <a:tr h="1009119">
                <a:tc vMerge="1">
                  <a:txBody>
                    <a:bodyPr/>
                    <a:lstStyle/>
                    <a:p>
                      <a:endParaRPr lang="ru-RU"/>
                    </a:p>
                  </a:txBody>
                  <a:tcPr/>
                </a:tc>
                <a:tc>
                  <a:txBody>
                    <a:bodyPr/>
                    <a:lstStyle/>
                    <a:p>
                      <a:pPr algn="ctr">
                        <a:lnSpc>
                          <a:spcPct val="115000"/>
                        </a:lnSpc>
                        <a:spcAft>
                          <a:spcPts val="0"/>
                        </a:spcAft>
                      </a:pPr>
                      <a:r>
                        <a:rPr lang="ru-RU" sz="1400" b="1" dirty="0">
                          <a:effectLst/>
                          <a:latin typeface="Times New Roman" panose="02020603050405020304" pitchFamily="18" charset="0"/>
                          <a:ea typeface="Calibri"/>
                          <a:cs typeface="Times New Roman" panose="02020603050405020304" pitchFamily="18" charset="0"/>
                        </a:rPr>
                        <a:t>МБУ ДО</a:t>
                      </a:r>
                    </a:p>
                    <a:p>
                      <a:pPr algn="ctr">
                        <a:lnSpc>
                          <a:spcPct val="115000"/>
                        </a:lnSpc>
                        <a:spcAft>
                          <a:spcPts val="0"/>
                        </a:spcAft>
                      </a:pPr>
                      <a:r>
                        <a:rPr lang="ru-RU" sz="1400" b="1" dirty="0">
                          <a:effectLst/>
                          <a:latin typeface="Times New Roman" panose="02020603050405020304" pitchFamily="18" charset="0"/>
                          <a:ea typeface="Calibri"/>
                          <a:cs typeface="Times New Roman" panose="02020603050405020304" pitchFamily="18" charset="0"/>
                        </a:rPr>
                        <a:t> СШ гор. Гвардейска</a:t>
                      </a:r>
                    </a:p>
                    <a:p>
                      <a:pPr algn="ctr">
                        <a:lnSpc>
                          <a:spcPct val="115000"/>
                        </a:lnSpc>
                        <a:spcAft>
                          <a:spcPts val="0"/>
                        </a:spcAft>
                      </a:pPr>
                      <a:endParaRPr lang="ru-RU" sz="1400" b="1" dirty="0">
                        <a:effectLst/>
                        <a:latin typeface="Times New Roman" panose="02020603050405020304" pitchFamily="18" charset="0"/>
                        <a:ea typeface="Calibri"/>
                        <a:cs typeface="Times New Roman" panose="02020603050405020304"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400" b="1" dirty="0">
                          <a:effectLst/>
                          <a:latin typeface="Times New Roman" panose="02020603050405020304" pitchFamily="18" charset="0"/>
                          <a:ea typeface="Calibri"/>
                          <a:cs typeface="Times New Roman" panose="02020603050405020304" pitchFamily="18" charset="0"/>
                        </a:rPr>
                        <a:t>МБУ ДО</a:t>
                      </a:r>
                    </a:p>
                    <a:p>
                      <a:pPr algn="ctr">
                        <a:lnSpc>
                          <a:spcPct val="115000"/>
                        </a:lnSpc>
                        <a:spcAft>
                          <a:spcPts val="0"/>
                        </a:spcAft>
                      </a:pPr>
                      <a:r>
                        <a:rPr lang="ru-RU" sz="1400" b="1" dirty="0">
                          <a:effectLst/>
                          <a:latin typeface="Times New Roman" panose="02020603050405020304" pitchFamily="18" charset="0"/>
                          <a:ea typeface="Calibri"/>
                          <a:cs typeface="Times New Roman" panose="02020603050405020304" pitchFamily="18" charset="0"/>
                        </a:rPr>
                        <a:t> СШ гор. Гвардейска</a:t>
                      </a:r>
                    </a:p>
                    <a:p>
                      <a:pPr algn="ctr">
                        <a:lnSpc>
                          <a:spcPct val="115000"/>
                        </a:lnSpc>
                        <a:spcAft>
                          <a:spcPts val="0"/>
                        </a:spcAft>
                      </a:pPr>
                      <a:endParaRPr lang="ru-RU" sz="1400" b="1" dirty="0">
                        <a:effectLst/>
                        <a:latin typeface="Times New Roman" panose="02020603050405020304" pitchFamily="18" charset="0"/>
                        <a:ea typeface="Calibri"/>
                        <a:cs typeface="Times New Roman" panose="02020603050405020304"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81209">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ru-RU" sz="2000" dirty="0">
                        <a:solidFill>
                          <a:schemeClr val="tx1"/>
                        </a:solidFill>
                        <a:effectLst/>
                        <a:latin typeface="Times New Roman" pitchFamily="18" charset="0"/>
                        <a:cs typeface="Times New Roman"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a:solidFill>
                            <a:schemeClr val="tx1"/>
                          </a:solidFill>
                          <a:effectLst/>
                          <a:latin typeface="Times New Roman" pitchFamily="18" charset="0"/>
                          <a:cs typeface="Times New Roman" pitchFamily="18" charset="0"/>
                        </a:rPr>
                        <a:t>Число учащихся по учреждению</a:t>
                      </a:r>
                      <a:endParaRPr lang="ru-RU" sz="2000" dirty="0">
                        <a:solidFill>
                          <a:schemeClr val="tx1"/>
                        </a:solidFill>
                        <a:effectLst/>
                        <a:latin typeface="Times New Roman" pitchFamily="18" charset="0"/>
                        <a:ea typeface="Calibri"/>
                        <a:cs typeface="Times New Roman" pitchFamily="18" charset="0"/>
                      </a:endParaRPr>
                    </a:p>
                  </a:txBody>
                  <a:tcPr marL="53322" marR="5332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600" b="1" dirty="0" smtClean="0">
                          <a:effectLst/>
                          <a:latin typeface="Times New Roman" panose="02020603050405020304" pitchFamily="18" charset="0"/>
                          <a:ea typeface="Calibri"/>
                          <a:cs typeface="Times New Roman" panose="02020603050405020304" pitchFamily="18" charset="0"/>
                        </a:rPr>
                        <a:t>471</a:t>
                      </a:r>
                      <a:endParaRPr lang="ru-RU" sz="1600" b="1" dirty="0">
                        <a:effectLst/>
                        <a:latin typeface="Times New Roman" panose="02020603050405020304" pitchFamily="18" charset="0"/>
                        <a:ea typeface="Calibri"/>
                        <a:cs typeface="Times New Roman" panose="02020603050405020304"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ru-RU" sz="1600" b="1" dirty="0" smtClean="0">
                          <a:effectLst/>
                          <a:latin typeface="Times New Roman" panose="02020603050405020304" pitchFamily="18" charset="0"/>
                          <a:ea typeface="Calibri"/>
                          <a:cs typeface="Times New Roman" panose="02020603050405020304" pitchFamily="18" charset="0"/>
                        </a:rPr>
                        <a:t>505</a:t>
                      </a:r>
                      <a:endParaRPr lang="ru-RU" sz="1600" b="1" dirty="0">
                        <a:effectLst/>
                        <a:latin typeface="Times New Roman" panose="02020603050405020304" pitchFamily="18" charset="0"/>
                        <a:ea typeface="Calibri"/>
                        <a:cs typeface="Times New Roman" panose="02020603050405020304" pitchFamily="18" charset="0"/>
                      </a:endParaRPr>
                    </a:p>
                  </a:txBody>
                  <a:tcPr marL="53322" marR="533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029223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284" y="-92280"/>
            <a:ext cx="9538283" cy="6950280"/>
          </a:xfrm>
          <a:prstGeom prst="rect">
            <a:avLst/>
          </a:prstGeom>
        </p:spPr>
      </p:pic>
      <p:sp>
        <p:nvSpPr>
          <p:cNvPr id="3" name="Заголовок 2"/>
          <p:cNvSpPr>
            <a:spLocks noGrp="1"/>
          </p:cNvSpPr>
          <p:nvPr>
            <p:ph type="title"/>
          </p:nvPr>
        </p:nvSpPr>
        <p:spPr>
          <a:xfrm>
            <a:off x="1031846" y="151140"/>
            <a:ext cx="7934734" cy="838763"/>
          </a:xfrm>
        </p:spPr>
        <p:txBody>
          <a:bodyPr>
            <a:normAutofit/>
          </a:bodyPr>
          <a:lstStyle/>
          <a:p>
            <a:pPr algn="ctr"/>
            <a:r>
              <a:rPr lang="ru-RU" sz="2000" b="1" dirty="0">
                <a:solidFill>
                  <a:srgbClr val="FF0000"/>
                </a:solidFill>
                <a:latin typeface="Times New Roman" pitchFamily="18" charset="0"/>
                <a:cs typeface="Times New Roman" pitchFamily="18" charset="0"/>
              </a:rPr>
              <a:t>Обеспечение спортивной деятельности </a:t>
            </a:r>
            <a:br>
              <a:rPr lang="ru-RU" sz="2000" b="1" dirty="0">
                <a:solidFill>
                  <a:srgbClr val="FF0000"/>
                </a:solidFill>
                <a:latin typeface="Times New Roman" pitchFamily="18" charset="0"/>
                <a:cs typeface="Times New Roman" pitchFamily="18" charset="0"/>
              </a:rPr>
            </a:br>
            <a:r>
              <a:rPr lang="ru-RU" sz="2000" b="1" dirty="0">
                <a:solidFill>
                  <a:srgbClr val="FF0000"/>
                </a:solidFill>
                <a:latin typeface="Times New Roman" pitchFamily="18" charset="0"/>
                <a:cs typeface="Times New Roman" pitchFamily="18" charset="0"/>
              </a:rPr>
              <a:t>в МБУ ДО СШ гор. Гвардейска </a:t>
            </a:r>
          </a:p>
        </p:txBody>
      </p:sp>
      <p:sp>
        <p:nvSpPr>
          <p:cNvPr id="6" name="Объект 5">
            <a:extLst>
              <a:ext uri="{FF2B5EF4-FFF2-40B4-BE49-F238E27FC236}">
                <a16:creationId xmlns:a16="http://schemas.microsoft.com/office/drawing/2014/main" id="{E7990411-490B-4058-9023-F749EC586C8E}"/>
              </a:ext>
            </a:extLst>
          </p:cNvPr>
          <p:cNvSpPr>
            <a:spLocks noGrp="1"/>
          </p:cNvSpPr>
          <p:nvPr>
            <p:ph idx="1"/>
          </p:nvPr>
        </p:nvSpPr>
        <p:spPr>
          <a:xfrm>
            <a:off x="931178" y="989903"/>
            <a:ext cx="8035402" cy="6568577"/>
          </a:xfrm>
        </p:spPr>
        <p:txBody>
          <a:bodyPr>
            <a:noAutofit/>
          </a:bodyPr>
          <a:lstStyle/>
          <a:p>
            <a:pPr>
              <a:lnSpc>
                <a:spcPct val="100000"/>
              </a:lnSpc>
              <a:spcBef>
                <a:spcPts val="0"/>
              </a:spcBef>
            </a:pPr>
            <a:r>
              <a:rPr lang="ru-RU" sz="1800" b="1" dirty="0" smtClean="0">
                <a:latin typeface="Microsoft JhengHei" panose="020B0604030504040204" pitchFamily="34" charset="-120"/>
                <a:ea typeface="Microsoft JhengHei" panose="020B0604030504040204" pitchFamily="34" charset="-120"/>
              </a:rPr>
              <a:t>2025 </a:t>
            </a:r>
            <a:r>
              <a:rPr lang="ru-RU" sz="1800" b="1" dirty="0">
                <a:latin typeface="Microsoft JhengHei" panose="020B0604030504040204" pitchFamily="34" charset="-120"/>
                <a:ea typeface="Microsoft JhengHei" panose="020B0604030504040204" pitchFamily="34" charset="-120"/>
              </a:rPr>
              <a:t>год</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Футбол: 6</a:t>
            </a:r>
            <a:r>
              <a:rPr lang="ru-RU" sz="1800" dirty="0" smtClean="0">
                <a:latin typeface="Microsoft JhengHei" panose="020B0604030504040204" pitchFamily="34" charset="-120"/>
                <a:ea typeface="Microsoft JhengHei" panose="020B0604030504040204" pitchFamily="34" charset="-120"/>
              </a:rPr>
              <a:t> </a:t>
            </a:r>
            <a:r>
              <a:rPr lang="ru-RU" sz="1800" dirty="0">
                <a:latin typeface="Microsoft JhengHei" panose="020B0604030504040204" pitchFamily="34" charset="-120"/>
                <a:ea typeface="Microsoft JhengHei" panose="020B0604030504040204" pitchFamily="34" charset="-120"/>
              </a:rPr>
              <a:t>групп – </a:t>
            </a:r>
            <a:r>
              <a:rPr lang="ru-RU" sz="1800" dirty="0" smtClean="0">
                <a:latin typeface="Microsoft JhengHei" panose="020B0604030504040204" pitchFamily="34" charset="-120"/>
                <a:ea typeface="Microsoft JhengHei" panose="020B0604030504040204" pitchFamily="34" charset="-120"/>
              </a:rPr>
              <a:t>106 </a:t>
            </a:r>
            <a:r>
              <a:rPr lang="ru-RU" sz="1800" dirty="0">
                <a:latin typeface="Microsoft JhengHei" panose="020B0604030504040204" pitchFamily="34" charset="-120"/>
                <a:ea typeface="Microsoft JhengHei" panose="020B0604030504040204" pitchFamily="34" charset="-120"/>
              </a:rPr>
              <a:t>человек</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тренер - тренер </a:t>
            </a:r>
            <a:r>
              <a:rPr lang="ru-RU" sz="1800" dirty="0" smtClean="0">
                <a:latin typeface="Microsoft JhengHei" panose="020B0604030504040204" pitchFamily="34" charset="-120"/>
                <a:ea typeface="Microsoft JhengHei" panose="020B0604030504040204" pitchFamily="34" charset="-120"/>
              </a:rPr>
              <a:t>– преподаватель: </a:t>
            </a:r>
            <a:r>
              <a:rPr lang="ru-RU" sz="1800" dirty="0">
                <a:latin typeface="Microsoft JhengHei" panose="020B0604030504040204" pitchFamily="34" charset="-120"/>
                <a:ea typeface="Microsoft JhengHei" panose="020B0604030504040204" pitchFamily="34" charset="-120"/>
              </a:rPr>
              <a:t>Карман В.В., </a:t>
            </a:r>
            <a:r>
              <a:rPr lang="ru-RU" sz="1800" dirty="0" smtClean="0">
                <a:latin typeface="Microsoft JhengHei" panose="020B0604030504040204" pitchFamily="34" charset="-120"/>
                <a:ea typeface="Microsoft JhengHei" panose="020B0604030504040204" pitchFamily="34" charset="-120"/>
              </a:rPr>
              <a:t>Бобров </a:t>
            </a:r>
            <a:r>
              <a:rPr lang="ru-RU" sz="1800" dirty="0">
                <a:latin typeface="Microsoft JhengHei" panose="020B0604030504040204" pitchFamily="34" charset="-120"/>
                <a:ea typeface="Microsoft JhengHei" panose="020B0604030504040204" pitchFamily="34" charset="-120"/>
              </a:rPr>
              <a:t>Е.А., </a:t>
            </a:r>
            <a:r>
              <a:rPr lang="ru-RU" sz="1800" dirty="0" smtClean="0">
                <a:latin typeface="Microsoft JhengHei" panose="020B0604030504040204" pitchFamily="34" charset="-120"/>
                <a:ea typeface="Microsoft JhengHei" panose="020B0604030504040204" pitchFamily="34" charset="-120"/>
              </a:rPr>
              <a:t>Сафонов В.А.</a:t>
            </a:r>
            <a:endParaRPr lang="ru-RU" sz="1800" dirty="0">
              <a:latin typeface="Microsoft JhengHei" panose="020B0604030504040204" pitchFamily="34" charset="-120"/>
              <a:ea typeface="Microsoft JhengHei" panose="020B0604030504040204" pitchFamily="34" charset="-120"/>
            </a:endParaRP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Баскетбол: 2 группы – </a:t>
            </a:r>
            <a:r>
              <a:rPr lang="ru-RU" sz="1800" dirty="0" smtClean="0">
                <a:latin typeface="Microsoft JhengHei" panose="020B0604030504040204" pitchFamily="34" charset="-120"/>
                <a:ea typeface="Microsoft JhengHei" panose="020B0604030504040204" pitchFamily="34" charset="-120"/>
              </a:rPr>
              <a:t>35 человек тренеры </a:t>
            </a:r>
            <a:r>
              <a:rPr lang="ru-RU" sz="1800" dirty="0">
                <a:latin typeface="Microsoft JhengHei" panose="020B0604030504040204" pitchFamily="34" charset="-120"/>
                <a:ea typeface="Microsoft JhengHei" panose="020B0604030504040204" pitchFamily="34" charset="-120"/>
              </a:rPr>
              <a:t>- </a:t>
            </a:r>
            <a:r>
              <a:rPr lang="ru-RU" sz="1800" dirty="0" smtClean="0">
                <a:latin typeface="Microsoft JhengHei" panose="020B0604030504040204" pitchFamily="34" charset="-120"/>
                <a:ea typeface="Microsoft JhengHei" panose="020B0604030504040204" pitchFamily="34" charset="-120"/>
              </a:rPr>
              <a:t>преподаватели </a:t>
            </a:r>
            <a:r>
              <a:rPr lang="ru-RU" sz="1800" dirty="0">
                <a:latin typeface="Microsoft JhengHei" panose="020B0604030504040204" pitchFamily="34" charset="-120"/>
                <a:ea typeface="Microsoft JhengHei" panose="020B0604030504040204" pitchFamily="34" charset="-120"/>
              </a:rPr>
              <a:t>Тузов </a:t>
            </a:r>
            <a:r>
              <a:rPr lang="ru-RU" sz="1800" dirty="0" smtClean="0">
                <a:latin typeface="Microsoft JhengHei" panose="020B0604030504040204" pitchFamily="34" charset="-120"/>
                <a:ea typeface="Microsoft JhengHei" panose="020B0604030504040204" pitchFamily="34" charset="-120"/>
              </a:rPr>
              <a:t>Д.Е. Коваленко М.А.</a:t>
            </a:r>
            <a:endParaRPr lang="ru-RU" sz="1800" dirty="0">
              <a:latin typeface="Microsoft JhengHei" panose="020B0604030504040204" pitchFamily="34" charset="-120"/>
              <a:ea typeface="Microsoft JhengHei" panose="020B0604030504040204" pitchFamily="34" charset="-120"/>
            </a:endParaRP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Волейбол: </a:t>
            </a:r>
            <a:r>
              <a:rPr lang="ru-RU" sz="1800" dirty="0" smtClean="0">
                <a:latin typeface="Microsoft JhengHei" panose="020B0604030504040204" pitchFamily="34" charset="-120"/>
                <a:ea typeface="Microsoft JhengHei" panose="020B0604030504040204" pitchFamily="34" charset="-120"/>
              </a:rPr>
              <a:t>4 </a:t>
            </a:r>
            <a:r>
              <a:rPr lang="ru-RU" sz="1800" dirty="0">
                <a:latin typeface="Microsoft JhengHei" panose="020B0604030504040204" pitchFamily="34" charset="-120"/>
                <a:ea typeface="Microsoft JhengHei" panose="020B0604030504040204" pitchFamily="34" charset="-120"/>
              </a:rPr>
              <a:t>групп – </a:t>
            </a:r>
            <a:r>
              <a:rPr lang="ru-RU" sz="1800" dirty="0" smtClean="0">
                <a:latin typeface="Microsoft JhengHei" panose="020B0604030504040204" pitchFamily="34" charset="-120"/>
                <a:ea typeface="Microsoft JhengHei" panose="020B0604030504040204" pitchFamily="34" charset="-120"/>
              </a:rPr>
              <a:t>51 человек, тренер </a:t>
            </a:r>
            <a:r>
              <a:rPr lang="ru-RU" sz="1800" dirty="0">
                <a:latin typeface="Microsoft JhengHei" panose="020B0604030504040204" pitchFamily="34" charset="-120"/>
                <a:ea typeface="Microsoft JhengHei" panose="020B0604030504040204" pitchFamily="34" charset="-120"/>
              </a:rPr>
              <a:t>- преподаватель Рыбакова О. А.</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Каратэ: </a:t>
            </a:r>
            <a:r>
              <a:rPr lang="ru-RU" sz="1800" dirty="0" smtClean="0">
                <a:latin typeface="Microsoft JhengHei" panose="020B0604030504040204" pitchFamily="34" charset="-120"/>
                <a:ea typeface="Microsoft JhengHei" panose="020B0604030504040204" pitchFamily="34" charset="-120"/>
              </a:rPr>
              <a:t>3 </a:t>
            </a:r>
            <a:r>
              <a:rPr lang="ru-RU" sz="1800" dirty="0">
                <a:latin typeface="Microsoft JhengHei" panose="020B0604030504040204" pitchFamily="34" charset="-120"/>
                <a:ea typeface="Microsoft JhengHei" panose="020B0604030504040204" pitchFamily="34" charset="-120"/>
              </a:rPr>
              <a:t>групп – </a:t>
            </a:r>
            <a:r>
              <a:rPr lang="ru-RU" sz="1800" dirty="0" smtClean="0">
                <a:latin typeface="Microsoft JhengHei" panose="020B0604030504040204" pitchFamily="34" charset="-120"/>
                <a:ea typeface="Microsoft JhengHei" panose="020B0604030504040204" pitchFamily="34" charset="-120"/>
              </a:rPr>
              <a:t>64 человек, тренер </a:t>
            </a:r>
            <a:r>
              <a:rPr lang="ru-RU" sz="1800" dirty="0">
                <a:latin typeface="Microsoft JhengHei" panose="020B0604030504040204" pitchFamily="34" charset="-120"/>
                <a:ea typeface="Microsoft JhengHei" panose="020B0604030504040204" pitchFamily="34" charset="-120"/>
              </a:rPr>
              <a:t>– преподаватель Мингалева Е.В</a:t>
            </a:r>
            <a:r>
              <a:rPr lang="ru-RU" sz="1800" dirty="0" smtClean="0">
                <a:latin typeface="Microsoft JhengHei" panose="020B0604030504040204" pitchFamily="34" charset="-120"/>
                <a:ea typeface="Microsoft JhengHei" panose="020B0604030504040204" pitchFamily="34" charset="-120"/>
              </a:rPr>
              <a:t>.</a:t>
            </a:r>
            <a:endParaRPr lang="ru-RU" sz="1800" dirty="0">
              <a:latin typeface="Microsoft JhengHei" panose="020B0604030504040204" pitchFamily="34" charset="-120"/>
              <a:ea typeface="Microsoft JhengHei" panose="020B0604030504040204" pitchFamily="34" charset="-120"/>
            </a:endParaRP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Спортивная акробатика: </a:t>
            </a:r>
            <a:r>
              <a:rPr lang="ru-RU" sz="1800" dirty="0" smtClean="0">
                <a:latin typeface="Microsoft JhengHei" panose="020B0604030504040204" pitchFamily="34" charset="-120"/>
                <a:ea typeface="Microsoft JhengHei" panose="020B0604030504040204" pitchFamily="34" charset="-120"/>
              </a:rPr>
              <a:t>6 группы </a:t>
            </a:r>
            <a:r>
              <a:rPr lang="ru-RU" sz="1800" dirty="0">
                <a:latin typeface="Microsoft JhengHei" panose="020B0604030504040204" pitchFamily="34" charset="-120"/>
                <a:ea typeface="Microsoft JhengHei" panose="020B0604030504040204" pitchFamily="34" charset="-120"/>
              </a:rPr>
              <a:t>– </a:t>
            </a:r>
            <a:r>
              <a:rPr lang="ru-RU" sz="1800" dirty="0" smtClean="0">
                <a:latin typeface="Microsoft JhengHei" panose="020B0604030504040204" pitchFamily="34" charset="-120"/>
                <a:ea typeface="Microsoft JhengHei" panose="020B0604030504040204" pitchFamily="34" charset="-120"/>
              </a:rPr>
              <a:t>70 </a:t>
            </a:r>
            <a:r>
              <a:rPr lang="ru-RU" sz="1800" dirty="0">
                <a:latin typeface="Microsoft JhengHei" panose="020B0604030504040204" pitchFamily="34" charset="-120"/>
                <a:ea typeface="Microsoft JhengHei" panose="020B0604030504040204" pitchFamily="34" charset="-120"/>
              </a:rPr>
              <a:t>человек</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тренер - преподаватель Гончаров Д.А., тренер - преподаватель Кантонистова Э.А</a:t>
            </a:r>
            <a:r>
              <a:rPr lang="ru-RU" sz="1800" dirty="0" smtClean="0">
                <a:latin typeface="Microsoft JhengHei" panose="020B0604030504040204" pitchFamily="34" charset="-120"/>
                <a:ea typeface="Microsoft JhengHei" panose="020B0604030504040204" pitchFamily="34" charset="-120"/>
              </a:rPr>
              <a:t>.</a:t>
            </a:r>
          </a:p>
          <a:p>
            <a:pPr>
              <a:lnSpc>
                <a:spcPct val="100000"/>
              </a:lnSpc>
              <a:spcBef>
                <a:spcPts val="0"/>
              </a:spcBef>
            </a:pPr>
            <a:r>
              <a:rPr lang="ru-RU" sz="1800" dirty="0" smtClean="0">
                <a:latin typeface="Microsoft JhengHei" panose="020B0604030504040204" pitchFamily="34" charset="-120"/>
                <a:ea typeface="Microsoft JhengHei" panose="020B0604030504040204" pitchFamily="34" charset="-120"/>
              </a:rPr>
              <a:t>Фитнес- аэробика: 2 группы-20 человек, тренер-преподаватель Ильина М.О.</a:t>
            </a:r>
            <a:endParaRPr lang="ru-RU" sz="1800" dirty="0">
              <a:latin typeface="Microsoft JhengHei" panose="020B0604030504040204" pitchFamily="34" charset="-120"/>
              <a:ea typeface="Microsoft JhengHei" panose="020B0604030504040204" pitchFamily="34" charset="-120"/>
            </a:endParaRP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Дзюдо: 1 группа – 15 человек тренер – преподаватель Кожинов </a:t>
            </a:r>
            <a:r>
              <a:rPr lang="ru-RU" sz="1800" dirty="0" err="1">
                <a:latin typeface="Microsoft JhengHei" panose="020B0604030504040204" pitchFamily="34" charset="-120"/>
                <a:ea typeface="Microsoft JhengHei" panose="020B0604030504040204" pitchFamily="34" charset="-120"/>
              </a:rPr>
              <a:t>И.В</a:t>
            </a:r>
            <a:r>
              <a:rPr lang="ru-RU" sz="1800" dirty="0">
                <a:latin typeface="Microsoft JhengHei" panose="020B0604030504040204" pitchFamily="34" charset="-120"/>
                <a:ea typeface="Microsoft JhengHei" panose="020B0604030504040204" pitchFamily="34" charset="-120"/>
              </a:rPr>
              <a:t>.</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Спортивная борьба: 8 групп – </a:t>
            </a:r>
            <a:r>
              <a:rPr lang="ru-RU" sz="1800" dirty="0" smtClean="0">
                <a:latin typeface="Microsoft JhengHei" panose="020B0604030504040204" pitchFamily="34" charset="-120"/>
                <a:ea typeface="Microsoft JhengHei" panose="020B0604030504040204" pitchFamily="34" charset="-120"/>
              </a:rPr>
              <a:t>105 </a:t>
            </a:r>
            <a:r>
              <a:rPr lang="ru-RU" sz="1800" dirty="0">
                <a:latin typeface="Microsoft JhengHei" panose="020B0604030504040204" pitchFamily="34" charset="-120"/>
                <a:ea typeface="Microsoft JhengHei" panose="020B0604030504040204" pitchFamily="34" charset="-120"/>
              </a:rPr>
              <a:t>человек тренер - преподаватель Крупняков И.В., тренер - преподаватель Калякин И.В.</a:t>
            </a:r>
          </a:p>
          <a:p>
            <a:pPr>
              <a:lnSpc>
                <a:spcPct val="100000"/>
              </a:lnSpc>
              <a:spcBef>
                <a:spcPts val="0"/>
              </a:spcBef>
            </a:pPr>
            <a:r>
              <a:rPr lang="ru-RU" sz="1800" dirty="0">
                <a:latin typeface="Microsoft JhengHei" panose="020B0604030504040204" pitchFamily="34" charset="-120"/>
                <a:ea typeface="Microsoft JhengHei" panose="020B0604030504040204" pitchFamily="34" charset="-120"/>
              </a:rPr>
              <a:t>Кикбоксинг: </a:t>
            </a:r>
            <a:r>
              <a:rPr lang="ru-RU" sz="1800" dirty="0" smtClean="0">
                <a:latin typeface="Microsoft JhengHei" panose="020B0604030504040204" pitchFamily="34" charset="-120"/>
                <a:ea typeface="Microsoft JhengHei" panose="020B0604030504040204" pitchFamily="34" charset="-120"/>
              </a:rPr>
              <a:t>3 группы </a:t>
            </a:r>
            <a:r>
              <a:rPr lang="ru-RU" sz="1800" dirty="0">
                <a:latin typeface="Microsoft JhengHei" panose="020B0604030504040204" pitchFamily="34" charset="-120"/>
                <a:ea typeface="Microsoft JhengHei" panose="020B0604030504040204" pitchFamily="34" charset="-120"/>
              </a:rPr>
              <a:t>– </a:t>
            </a:r>
            <a:r>
              <a:rPr lang="ru-RU" sz="1800" dirty="0" smtClean="0">
                <a:latin typeface="Microsoft JhengHei" panose="020B0604030504040204" pitchFamily="34" charset="-120"/>
                <a:ea typeface="Microsoft JhengHei" panose="020B0604030504040204" pitchFamily="34" charset="-120"/>
              </a:rPr>
              <a:t>39 </a:t>
            </a:r>
            <a:r>
              <a:rPr lang="ru-RU" sz="1800" dirty="0">
                <a:latin typeface="Microsoft JhengHei" panose="020B0604030504040204" pitchFamily="34" charset="-120"/>
                <a:ea typeface="Microsoft JhengHei" panose="020B0604030504040204" pitchFamily="34" charset="-120"/>
              </a:rPr>
              <a:t>человек тренер – преподаватель Колесов М.В., </a:t>
            </a:r>
            <a:endParaRPr lang="ru-RU" sz="1800" dirty="0" smtClean="0">
              <a:latin typeface="Microsoft JhengHei" panose="020B0604030504040204" pitchFamily="34" charset="-120"/>
              <a:ea typeface="Microsoft JhengHei" panose="020B0604030504040204" pitchFamily="34" charset="-120"/>
            </a:endParaRPr>
          </a:p>
          <a:p>
            <a:pPr>
              <a:lnSpc>
                <a:spcPct val="100000"/>
              </a:lnSpc>
              <a:spcBef>
                <a:spcPts val="0"/>
              </a:spcBef>
            </a:pPr>
            <a:r>
              <a:rPr lang="ru-RU" sz="1800" dirty="0" smtClean="0">
                <a:latin typeface="Microsoft JhengHei" panose="020B0604030504040204" pitchFamily="34" charset="-120"/>
                <a:ea typeface="Microsoft JhengHei" panose="020B0604030504040204" pitchFamily="34" charset="-120"/>
              </a:rPr>
              <a:t>В </a:t>
            </a:r>
            <a:r>
              <a:rPr lang="ru-RU" sz="1800" dirty="0">
                <a:latin typeface="Microsoft JhengHei" panose="020B0604030504040204" pitchFamily="34" charset="-120"/>
                <a:ea typeface="Microsoft JhengHei" panose="020B0604030504040204" pitchFamily="34" charset="-120"/>
              </a:rPr>
              <a:t>МБУ ДО СШ гор. Гвардейска в </a:t>
            </a:r>
            <a:r>
              <a:rPr lang="ru-RU" sz="1800" dirty="0" smtClean="0">
                <a:latin typeface="Microsoft JhengHei" panose="020B0604030504040204" pitchFamily="34" charset="-120"/>
                <a:ea typeface="Microsoft JhengHei" panose="020B0604030504040204" pitchFamily="34" charset="-120"/>
              </a:rPr>
              <a:t>2024-2025 годах </a:t>
            </a:r>
            <a:r>
              <a:rPr lang="ru-RU" sz="1800" dirty="0">
                <a:latin typeface="Microsoft JhengHei" panose="020B0604030504040204" pitchFamily="34" charset="-120"/>
                <a:ea typeface="Microsoft JhengHei" panose="020B0604030504040204" pitchFamily="34" charset="-120"/>
              </a:rPr>
              <a:t>- 8 направлений спортивной подготовки, которую осуществляют 13 тренеров – преподавателей и занимается </a:t>
            </a:r>
            <a:r>
              <a:rPr lang="ru-RU" sz="1800" dirty="0" smtClean="0">
                <a:latin typeface="Microsoft JhengHei" panose="020B0604030504040204" pitchFamily="34" charset="-120"/>
                <a:ea typeface="Microsoft JhengHei" panose="020B0604030504040204" pitchFamily="34" charset="-120"/>
              </a:rPr>
              <a:t>505 </a:t>
            </a:r>
            <a:r>
              <a:rPr lang="ru-RU" sz="1800" dirty="0">
                <a:latin typeface="Microsoft JhengHei" panose="020B0604030504040204" pitchFamily="34" charset="-120"/>
                <a:ea typeface="Microsoft JhengHei" panose="020B0604030504040204" pitchFamily="34" charset="-120"/>
              </a:rPr>
              <a:t>учащихся. </a:t>
            </a:r>
          </a:p>
        </p:txBody>
      </p:sp>
    </p:spTree>
    <p:extLst>
      <p:ext uri="{BB962C8B-B14F-4D97-AF65-F5344CB8AC3E}">
        <p14:creationId xmlns:p14="http://schemas.microsoft.com/office/powerpoint/2010/main" val="1210969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358" y="-1"/>
            <a:ext cx="9139938" cy="6858001"/>
          </a:xfrm>
          <a:prstGeom prst="rect">
            <a:avLst/>
          </a:prstGeom>
        </p:spPr>
      </p:pic>
      <p:sp>
        <p:nvSpPr>
          <p:cNvPr id="3" name="Заголовок 2"/>
          <p:cNvSpPr>
            <a:spLocks noGrp="1"/>
          </p:cNvSpPr>
          <p:nvPr>
            <p:ph type="title"/>
          </p:nvPr>
        </p:nvSpPr>
        <p:spPr>
          <a:xfrm>
            <a:off x="1031846" y="260058"/>
            <a:ext cx="7934734" cy="838899"/>
          </a:xfrm>
        </p:spPr>
        <p:txBody>
          <a:bodyPr>
            <a:normAutofit/>
          </a:bodyPr>
          <a:lstStyle/>
          <a:p>
            <a:pPr algn="ctr"/>
            <a:r>
              <a:rPr lang="ru-RU" sz="2000" b="1" dirty="0">
                <a:latin typeface="Times New Roman" pitchFamily="18" charset="0"/>
                <a:cs typeface="Times New Roman" pitchFamily="18" charset="0"/>
              </a:rPr>
              <a:t>Обеспечение спортивной деятельности </a:t>
            </a:r>
            <a:br>
              <a:rPr lang="ru-RU" sz="2000" b="1" dirty="0">
                <a:latin typeface="Times New Roman" pitchFamily="18" charset="0"/>
                <a:cs typeface="Times New Roman" pitchFamily="18" charset="0"/>
              </a:rPr>
            </a:br>
            <a:r>
              <a:rPr lang="ru-RU" sz="2000" b="1" dirty="0">
                <a:latin typeface="Times New Roman" pitchFamily="18" charset="0"/>
                <a:cs typeface="Times New Roman" pitchFamily="18" charset="0"/>
              </a:rPr>
              <a:t>в МБУ ДО СШ гор. Гвардейска </a:t>
            </a:r>
          </a:p>
        </p:txBody>
      </p:sp>
      <p:sp>
        <p:nvSpPr>
          <p:cNvPr id="6" name="Объект 5">
            <a:extLst>
              <a:ext uri="{FF2B5EF4-FFF2-40B4-BE49-F238E27FC236}">
                <a16:creationId xmlns:a16="http://schemas.microsoft.com/office/drawing/2014/main" id="{E7990411-490B-4058-9023-F749EC586C8E}"/>
              </a:ext>
            </a:extLst>
          </p:cNvPr>
          <p:cNvSpPr>
            <a:spLocks noGrp="1"/>
          </p:cNvSpPr>
          <p:nvPr>
            <p:ph idx="1"/>
          </p:nvPr>
        </p:nvSpPr>
        <p:spPr>
          <a:xfrm>
            <a:off x="1208015" y="1476462"/>
            <a:ext cx="7758565" cy="1952538"/>
          </a:xfrm>
        </p:spPr>
        <p:txBody>
          <a:bodyPr>
            <a:noAutofit/>
          </a:bodyPr>
          <a:lstStyle/>
          <a:p>
            <a:pPr>
              <a:lnSpc>
                <a:spcPct val="100000"/>
              </a:lnSpc>
            </a:pPr>
            <a:r>
              <a:rPr lang="ru-RU" sz="1800" b="1" dirty="0" smtClean="0">
                <a:latin typeface="Arial" panose="020B0604020202020204" pitchFamily="34" charset="0"/>
                <a:cs typeface="Arial" panose="020B0604020202020204" pitchFamily="34" charset="0"/>
              </a:rPr>
              <a:t>2025 </a:t>
            </a:r>
            <a:r>
              <a:rPr lang="ru-RU" sz="1800" b="1" dirty="0">
                <a:latin typeface="Arial" panose="020B0604020202020204" pitchFamily="34" charset="0"/>
                <a:cs typeface="Arial" panose="020B0604020202020204" pitchFamily="34" charset="0"/>
              </a:rPr>
              <a:t>года</a:t>
            </a:r>
          </a:p>
          <a:p>
            <a:pPr>
              <a:lnSpc>
                <a:spcPct val="100000"/>
              </a:lnSpc>
            </a:pPr>
            <a:r>
              <a:rPr lang="ru-RU" sz="1800" dirty="0" smtClean="0">
                <a:latin typeface="Arial" panose="020B0604020202020204" pitchFamily="34" charset="0"/>
                <a:cs typeface="Arial" panose="020B0604020202020204" pitchFamily="34" charset="0"/>
              </a:rPr>
              <a:t>Футбол</a:t>
            </a:r>
            <a:r>
              <a:rPr lang="ru-RU" sz="1800" dirty="0">
                <a:latin typeface="Arial" panose="020B0604020202020204" pitchFamily="34" charset="0"/>
                <a:cs typeface="Arial" panose="020B0604020202020204" pitchFamily="34" charset="0"/>
              </a:rPr>
              <a:t>: тренер – преподаватель Сафонов В.А., ведет набор учащихся 5 – 8 лет (планируется группа до 30 человек). </a:t>
            </a:r>
          </a:p>
          <a:p>
            <a:pPr>
              <a:lnSpc>
                <a:spcPct val="100000"/>
              </a:lnSpc>
            </a:pPr>
            <a:r>
              <a:rPr lang="ru-RU" sz="1800" dirty="0" smtClean="0">
                <a:latin typeface="Arial" panose="020B0604020202020204" pitchFamily="34" charset="0"/>
                <a:cs typeface="Arial" panose="020B0604020202020204" pitchFamily="34" charset="0"/>
              </a:rPr>
              <a:t>С </a:t>
            </a:r>
            <a:r>
              <a:rPr lang="ru-RU" sz="1800" dirty="0">
                <a:latin typeface="Arial" panose="020B0604020202020204" pitchFamily="34" charset="0"/>
                <a:cs typeface="Arial" panose="020B0604020202020204" pitchFamily="34" charset="0"/>
              </a:rPr>
              <a:t>1 января </a:t>
            </a:r>
            <a:r>
              <a:rPr lang="ru-RU" sz="1800" dirty="0" smtClean="0">
                <a:latin typeface="Arial" panose="020B0604020202020204" pitchFamily="34" charset="0"/>
                <a:cs typeface="Arial" panose="020B0604020202020204" pitchFamily="34" charset="0"/>
              </a:rPr>
              <a:t>впервые введена </a:t>
            </a:r>
            <a:r>
              <a:rPr lang="ru-RU" sz="1800" dirty="0">
                <a:latin typeface="Arial" panose="020B0604020202020204" pitchFamily="34" charset="0"/>
                <a:cs typeface="Arial" panose="020B0604020202020204" pitchFamily="34" charset="0"/>
              </a:rPr>
              <a:t>группа по </a:t>
            </a:r>
            <a:r>
              <a:rPr lang="ru-RU" sz="1800" dirty="0" smtClean="0">
                <a:latin typeface="Arial" panose="020B0604020202020204" pitchFamily="34" charset="0"/>
                <a:cs typeface="Arial" panose="020B0604020202020204" pitchFamily="34" charset="0"/>
              </a:rPr>
              <a:t>фитнес-аэробике для девочек 5-12 лет,2 группы </a:t>
            </a:r>
            <a:r>
              <a:rPr lang="ru-RU" sz="1800" dirty="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20 </a:t>
            </a:r>
            <a:r>
              <a:rPr lang="ru-RU" sz="1800" dirty="0">
                <a:latin typeface="Arial" panose="020B0604020202020204" pitchFamily="34" charset="0"/>
                <a:cs typeface="Arial" panose="020B0604020202020204" pitchFamily="34" charset="0"/>
              </a:rPr>
              <a:t>человек</a:t>
            </a:r>
            <a:r>
              <a:rPr lang="ru-RU" sz="1800" dirty="0" smtClean="0">
                <a:latin typeface="Arial" panose="020B0604020202020204" pitchFamily="34" charset="0"/>
                <a:cs typeface="Arial" panose="020B0604020202020204" pitchFamily="34" charset="0"/>
              </a:rPr>
              <a:t>, тренер </a:t>
            </a:r>
            <a:r>
              <a:rPr lang="ru-RU" sz="1800" dirty="0">
                <a:latin typeface="Arial" panose="020B0604020202020204" pitchFamily="34" charset="0"/>
                <a:cs typeface="Arial" panose="020B0604020202020204" pitchFamily="34" charset="0"/>
              </a:rPr>
              <a:t>- преподаватель </a:t>
            </a:r>
            <a:r>
              <a:rPr lang="ru-RU" sz="1800" dirty="0" smtClean="0">
                <a:latin typeface="Arial" panose="020B0604020202020204" pitchFamily="34" charset="0"/>
                <a:cs typeface="Arial" panose="020B0604020202020204" pitchFamily="34" charset="0"/>
              </a:rPr>
              <a:t>Ильина М.О.</a:t>
            </a:r>
            <a:endParaRPr lang="ru-RU" sz="1800" dirty="0">
              <a:latin typeface="Arial" panose="020B0604020202020204" pitchFamily="34" charset="0"/>
              <a:cs typeface="Arial" panose="020B0604020202020204" pitchFamily="34" charset="0"/>
            </a:endParaRPr>
          </a:p>
          <a:p>
            <a:pPr>
              <a:lnSpc>
                <a:spcPct val="100000"/>
              </a:lnSpc>
            </a:pPr>
            <a:r>
              <a:rPr lang="ru-RU" sz="1800" dirty="0">
                <a:latin typeface="Arial" panose="020B0604020202020204" pitchFamily="34" charset="0"/>
                <a:cs typeface="Arial" panose="020B0604020202020204" pitchFamily="34" charset="0"/>
              </a:rPr>
              <a:t>На данный момент в МБУ ДО СШ гор. Гвардейска занимается </a:t>
            </a:r>
            <a:r>
              <a:rPr lang="ru-RU" sz="1800" dirty="0" smtClean="0">
                <a:latin typeface="Arial" panose="020B0604020202020204" pitchFamily="34" charset="0"/>
                <a:cs typeface="Arial" panose="020B0604020202020204" pitchFamily="34" charset="0"/>
              </a:rPr>
              <a:t>505 учащихся</a:t>
            </a:r>
            <a:r>
              <a:rPr lang="ru-RU" sz="1800" dirty="0">
                <a:latin typeface="Arial" panose="020B0604020202020204" pitchFamily="34" charset="0"/>
                <a:cs typeface="Arial" panose="020B0604020202020204" pitchFamily="34" charset="0"/>
              </a:rPr>
              <a:t>. </a:t>
            </a:r>
          </a:p>
          <a:p>
            <a:pPr marL="0" indent="0">
              <a:lnSpc>
                <a:spcPct val="100000"/>
              </a:lnSpc>
              <a:buNone/>
            </a:pPr>
            <a:endParaRPr lang="ru-RU" sz="1800" dirty="0">
              <a:latin typeface="Arial" panose="020B0604020202020204" pitchFamily="34" charset="0"/>
              <a:cs typeface="Arial" panose="020B0604020202020204" pitchFamily="34" charset="0"/>
            </a:endParaRPr>
          </a:p>
          <a:p>
            <a:pPr>
              <a:lnSpc>
                <a:spcPct val="100000"/>
              </a:lnSpc>
            </a:pPr>
            <a:r>
              <a:rPr lang="ru-RU" sz="1800" dirty="0">
                <a:latin typeface="Arial" panose="020B0604020202020204" pitchFamily="34" charset="0"/>
                <a:cs typeface="Arial" panose="020B0604020202020204" pitchFamily="34" charset="0"/>
              </a:rPr>
              <a:t>За </a:t>
            </a:r>
            <a:r>
              <a:rPr lang="ru-RU" sz="1800" dirty="0" smtClean="0">
                <a:latin typeface="Arial" panose="020B0604020202020204" pitchFamily="34" charset="0"/>
                <a:cs typeface="Arial" panose="020B0604020202020204" pitchFamily="34" charset="0"/>
              </a:rPr>
              <a:t>2024 год 57 </a:t>
            </a:r>
            <a:r>
              <a:rPr lang="ru-RU" sz="1800" dirty="0">
                <a:latin typeface="Arial" panose="020B0604020202020204" pitchFamily="34" charset="0"/>
                <a:cs typeface="Arial" panose="020B0604020202020204" pitchFamily="34" charset="0"/>
              </a:rPr>
              <a:t>учащимся школы присвоены спортивные разряды, с января по </a:t>
            </a:r>
            <a:r>
              <a:rPr lang="ru-RU" sz="1800" dirty="0" smtClean="0">
                <a:latin typeface="Arial" panose="020B0604020202020204" pitchFamily="34" charset="0"/>
                <a:cs typeface="Arial" panose="020B0604020202020204" pitchFamily="34" charset="0"/>
              </a:rPr>
              <a:t>май 2025 </a:t>
            </a:r>
            <a:r>
              <a:rPr lang="ru-RU" sz="1800" dirty="0">
                <a:latin typeface="Arial" panose="020B0604020202020204" pitchFamily="34" charset="0"/>
                <a:cs typeface="Arial" panose="020B0604020202020204" pitchFamily="34" charset="0"/>
              </a:rPr>
              <a:t>разряды присвоены </a:t>
            </a:r>
            <a:r>
              <a:rPr lang="ru-RU" sz="1800" dirty="0" smtClean="0">
                <a:latin typeface="Arial" panose="020B0604020202020204" pitchFamily="34" charset="0"/>
                <a:cs typeface="Arial" panose="020B0604020202020204" pitchFamily="34" charset="0"/>
              </a:rPr>
              <a:t>12</a:t>
            </a:r>
            <a:r>
              <a:rPr lang="ru-RU" sz="1800" dirty="0" smtClean="0">
                <a:solidFill>
                  <a:srgbClr val="FF0000"/>
                </a:solidFill>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учащимся.</a:t>
            </a:r>
          </a:p>
        </p:txBody>
      </p:sp>
    </p:spTree>
    <p:extLst>
      <p:ext uri="{BB962C8B-B14F-4D97-AF65-F5344CB8AC3E}">
        <p14:creationId xmlns:p14="http://schemas.microsoft.com/office/powerpoint/2010/main" val="1319411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2" name="Заголовок 1"/>
          <p:cNvSpPr>
            <a:spLocks noGrp="1"/>
          </p:cNvSpPr>
          <p:nvPr>
            <p:ph type="title"/>
          </p:nvPr>
        </p:nvSpPr>
        <p:spPr>
          <a:xfrm>
            <a:off x="626619" y="167781"/>
            <a:ext cx="7886700" cy="1062503"/>
          </a:xfrm>
        </p:spPr>
        <p:txBody>
          <a:bodyPr>
            <a:normAutofit/>
          </a:bodyPr>
          <a:lstStyle/>
          <a:p>
            <a:pPr algn="ctr"/>
            <a:r>
              <a:rPr lang="ru-RU" sz="6600" b="1" dirty="0">
                <a:latin typeface="Times New Roman" panose="02020603050405020304" pitchFamily="18" charset="0"/>
                <a:cs typeface="Times New Roman" panose="02020603050405020304" pitchFamily="18" charset="0"/>
              </a:rPr>
              <a:t>ФУТБОЛ</a:t>
            </a: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2470" y="0"/>
            <a:ext cx="2161163" cy="3061648"/>
          </a:xfrm>
          <a:prstGeom prst="rect">
            <a:avLst/>
          </a:prstGeom>
        </p:spPr>
      </p:pic>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5603" r="8479" b="7396"/>
          <a:stretch/>
        </p:blipFill>
        <p:spPr>
          <a:xfrm>
            <a:off x="5117898" y="3061648"/>
            <a:ext cx="3628411" cy="3714262"/>
          </a:xfrm>
          <a:prstGeom prst="rect">
            <a:avLst/>
          </a:prstGeom>
        </p:spPr>
      </p:pic>
      <p:pic>
        <p:nvPicPr>
          <p:cNvPr id="8" name="Рисунок 7"/>
          <p:cNvPicPr>
            <a:picLocks noChangeAspect="1"/>
          </p:cNvPicPr>
          <p:nvPr/>
        </p:nvPicPr>
        <p:blipFill rotWithShape="1">
          <a:blip r:embed="rId5">
            <a:extLst>
              <a:ext uri="{28A0092B-C50C-407E-A947-70E740481C1C}">
                <a14:useLocalDpi xmlns:a14="http://schemas.microsoft.com/office/drawing/2010/main" val="0"/>
              </a:ext>
            </a:extLst>
          </a:blip>
          <a:srcRect l="4552" t="15456" r="7342" b="11010"/>
          <a:stretch/>
        </p:blipFill>
        <p:spPr>
          <a:xfrm>
            <a:off x="108065" y="1070269"/>
            <a:ext cx="4969641" cy="2642166"/>
          </a:xfrm>
          <a:prstGeom prst="rect">
            <a:avLst/>
          </a:prstGeom>
        </p:spPr>
      </p:pic>
      <p:pic>
        <p:nvPicPr>
          <p:cNvPr id="10" name="Рисунок 9"/>
          <p:cNvPicPr>
            <a:picLocks noChangeAspect="1"/>
          </p:cNvPicPr>
          <p:nvPr/>
        </p:nvPicPr>
        <p:blipFill rotWithShape="1">
          <a:blip r:embed="rId6" cstate="print">
            <a:extLst>
              <a:ext uri="{28A0092B-C50C-407E-A947-70E740481C1C}">
                <a14:useLocalDpi xmlns:a14="http://schemas.microsoft.com/office/drawing/2010/main" val="0"/>
              </a:ext>
            </a:extLst>
          </a:blip>
          <a:srcRect l="1363" t="8000" r="1818" b="11757"/>
          <a:stretch/>
        </p:blipFill>
        <p:spPr>
          <a:xfrm>
            <a:off x="40192" y="3794524"/>
            <a:ext cx="5037514" cy="2981386"/>
          </a:xfrm>
          <a:prstGeom prst="rect">
            <a:avLst/>
          </a:prstGeom>
        </p:spPr>
      </p:pic>
    </p:spTree>
    <p:extLst>
      <p:ext uri="{BB962C8B-B14F-4D97-AF65-F5344CB8AC3E}">
        <p14:creationId xmlns:p14="http://schemas.microsoft.com/office/powerpoint/2010/main" val="1229286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8" name="Объект 7"/>
          <p:cNvSpPr>
            <a:spLocks noGrp="1"/>
          </p:cNvSpPr>
          <p:nvPr>
            <p:ph idx="1"/>
          </p:nvPr>
        </p:nvSpPr>
        <p:spPr>
          <a:xfrm>
            <a:off x="628649" y="245661"/>
            <a:ext cx="8406169" cy="5370135"/>
          </a:xfrm>
        </p:spPr>
        <p:txBody>
          <a:bodyPr>
            <a:normAutofit/>
          </a:bodyPr>
          <a:lstStyle/>
          <a:p>
            <a:pPr marL="0" indent="0" algn="just">
              <a:spcBef>
                <a:spcPts val="0"/>
              </a:spcBef>
              <a:buNone/>
            </a:pPr>
            <a:r>
              <a:rPr lang="ru-RU" sz="1800" dirty="0">
                <a:latin typeface="Times New Roman" panose="02020603050405020304" pitchFamily="18" charset="0"/>
                <a:cs typeface="Times New Roman" panose="02020603050405020304" pitchFamily="18" charset="0"/>
              </a:rPr>
              <a:t>    </a:t>
            </a:r>
          </a:p>
          <a:p>
            <a:pPr algn="just"/>
            <a:endParaRPr lang="ru-RU" sz="1800" dirty="0">
              <a:latin typeface="Times New Roman" panose="02020603050405020304" pitchFamily="18" charset="0"/>
              <a:cs typeface="Times New Roman" panose="02020603050405020304" pitchFamily="18"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725683356"/>
              </p:ext>
            </p:extLst>
          </p:nvPr>
        </p:nvGraphicFramePr>
        <p:xfrm>
          <a:off x="1458505" y="4941122"/>
          <a:ext cx="7413443" cy="1852643"/>
        </p:xfrm>
        <a:graphic>
          <a:graphicData uri="http://schemas.openxmlformats.org/drawingml/2006/table">
            <a:tbl>
              <a:tblPr firstRow="1" firstCol="1" bandRow="1">
                <a:tableStyleId>{5C22544A-7EE6-4342-B048-85BDC9FD1C3A}</a:tableStyleId>
              </a:tblPr>
              <a:tblGrid>
                <a:gridCol w="2408723">
                  <a:extLst>
                    <a:ext uri="{9D8B030D-6E8A-4147-A177-3AD203B41FA5}">
                      <a16:colId xmlns:a16="http://schemas.microsoft.com/office/drawing/2014/main" val="20000"/>
                    </a:ext>
                  </a:extLst>
                </a:gridCol>
                <a:gridCol w="2405103">
                  <a:extLst>
                    <a:ext uri="{9D8B030D-6E8A-4147-A177-3AD203B41FA5}">
                      <a16:colId xmlns:a16="http://schemas.microsoft.com/office/drawing/2014/main" val="20001"/>
                    </a:ext>
                  </a:extLst>
                </a:gridCol>
                <a:gridCol w="2599617">
                  <a:extLst>
                    <a:ext uri="{9D8B030D-6E8A-4147-A177-3AD203B41FA5}">
                      <a16:colId xmlns:a16="http://schemas.microsoft.com/office/drawing/2014/main" val="20002"/>
                    </a:ext>
                  </a:extLst>
                </a:gridCol>
              </a:tblGrid>
              <a:tr h="607253">
                <a:tc gridSpan="3">
                  <a:txBody>
                    <a:bodyPr/>
                    <a:lstStyle/>
                    <a:p>
                      <a:pPr algn="ctr">
                        <a:lnSpc>
                          <a:spcPct val="115000"/>
                        </a:lnSpc>
                        <a:spcAft>
                          <a:spcPts val="0"/>
                        </a:spcAft>
                        <a:tabLst>
                          <a:tab pos="5039995" algn="l"/>
                        </a:tabLst>
                      </a:pPr>
                      <a:r>
                        <a:rPr lang="ru-RU" sz="2000" dirty="0">
                          <a:solidFill>
                            <a:schemeClr val="tx1"/>
                          </a:solidFill>
                          <a:effectLst/>
                          <a:latin typeface="Times New Roman" panose="02020603050405020304" pitchFamily="18" charset="0"/>
                          <a:cs typeface="Times New Roman" panose="02020603050405020304" pitchFamily="18" charset="0"/>
                        </a:rPr>
                        <a:t>Участие в  соревнованиях</a:t>
                      </a:r>
                      <a:endParaRPr lang="ru-RU" sz="20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79289">
                <a:tc>
                  <a:txBody>
                    <a:bodyPr/>
                    <a:lstStyle/>
                    <a:p>
                      <a:pPr algn="ctr">
                        <a:lnSpc>
                          <a:spcPct val="115000"/>
                        </a:lnSpc>
                        <a:spcAft>
                          <a:spcPts val="0"/>
                        </a:spcAft>
                        <a:tabLst>
                          <a:tab pos="5039995" algn="l"/>
                        </a:tabLst>
                      </a:pPr>
                      <a:r>
                        <a:rPr lang="ru-RU" sz="1400" b="1" dirty="0">
                          <a:solidFill>
                            <a:schemeClr val="tx1"/>
                          </a:solidFill>
                          <a:effectLst/>
                          <a:latin typeface="Times New Roman" panose="02020603050405020304" pitchFamily="18" charset="0"/>
                          <a:ea typeface="Calibri"/>
                          <a:cs typeface="Times New Roman" panose="02020603050405020304" pitchFamily="18" charset="0"/>
                        </a:rPr>
                        <a:t>Ранг соревнований</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5039995" algn="l"/>
                        </a:tabLst>
                        <a:defRPr/>
                      </a:pPr>
                      <a:r>
                        <a:rPr lang="ru-RU" sz="1400" b="1" dirty="0" smtClean="0">
                          <a:solidFill>
                            <a:schemeClr val="tx1"/>
                          </a:solidFill>
                          <a:effectLst/>
                          <a:latin typeface="Times New Roman" panose="02020603050405020304" pitchFamily="18" charset="0"/>
                          <a:cs typeface="Times New Roman" panose="02020603050405020304" pitchFamily="18" charset="0"/>
                        </a:rPr>
                        <a:t>2024год</a:t>
                      </a:r>
                      <a:endParaRPr lang="ru-RU"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ru-RU" sz="1400" b="1" dirty="0" smtClean="0">
                          <a:solidFill>
                            <a:schemeClr val="tx1"/>
                          </a:solidFill>
                          <a:effectLst/>
                          <a:latin typeface="Times New Roman" pitchFamily="18" charset="0"/>
                          <a:ea typeface="Calibri"/>
                          <a:cs typeface="Times New Roman" pitchFamily="18" charset="0"/>
                        </a:rPr>
                        <a:t>5 месяцев 2025 </a:t>
                      </a:r>
                      <a:r>
                        <a:rPr lang="ru-RU" sz="1400" b="1" dirty="0">
                          <a:solidFill>
                            <a:schemeClr val="tx1"/>
                          </a:solidFill>
                          <a:effectLst/>
                          <a:latin typeface="Times New Roman" pitchFamily="18" charset="0"/>
                          <a:ea typeface="Calibri"/>
                          <a:cs typeface="Times New Roman" pitchFamily="18" charset="0"/>
                        </a:rPr>
                        <a:t>года</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766101">
                <a:tc>
                  <a:txBody>
                    <a:bodyPr/>
                    <a:lstStyle/>
                    <a:p>
                      <a:pPr algn="ctr">
                        <a:lnSpc>
                          <a:spcPct val="115000"/>
                        </a:lnSpc>
                        <a:spcAft>
                          <a:spcPts val="0"/>
                        </a:spcAft>
                        <a:tabLst>
                          <a:tab pos="5039995" algn="l"/>
                        </a:tabLst>
                      </a:pPr>
                      <a:r>
                        <a:rPr lang="ru-RU" sz="1400" b="1" dirty="0">
                          <a:solidFill>
                            <a:schemeClr val="tx1"/>
                          </a:solidFill>
                          <a:effectLst/>
                          <a:latin typeface="Times New Roman" panose="02020603050405020304" pitchFamily="18" charset="0"/>
                          <a:ea typeface="Calibri"/>
                          <a:cs typeface="Times New Roman" panose="02020603050405020304" pitchFamily="18" charset="0"/>
                        </a:rPr>
                        <a:t>Муниципальные и областные соревнования</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tabLst>
                          <a:tab pos="5039995" algn="l"/>
                        </a:tabLst>
                      </a:pPr>
                      <a:r>
                        <a:rPr lang="ru-RU" sz="1400" b="1" dirty="0" smtClean="0">
                          <a:solidFill>
                            <a:schemeClr val="tx1"/>
                          </a:solidFill>
                          <a:effectLst/>
                          <a:latin typeface="Times New Roman" panose="02020603050405020304" pitchFamily="18" charset="0"/>
                          <a:ea typeface="Calibri"/>
                          <a:cs typeface="Times New Roman" panose="02020603050405020304" pitchFamily="18" charset="0"/>
                        </a:rPr>
                        <a:t>48</a:t>
                      </a:r>
                      <a:endParaRPr lang="ru-RU"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15000"/>
                        </a:lnSpc>
                        <a:spcAft>
                          <a:spcPts val="0"/>
                        </a:spcAft>
                        <a:tabLst>
                          <a:tab pos="5039995" algn="l"/>
                        </a:tabLst>
                      </a:pPr>
                      <a:r>
                        <a:rPr lang="ru-RU" sz="1400" b="1" dirty="0" smtClean="0">
                          <a:solidFill>
                            <a:schemeClr val="tx1"/>
                          </a:solidFill>
                          <a:effectLst/>
                          <a:latin typeface="Times New Roman" panose="02020603050405020304" pitchFamily="18" charset="0"/>
                          <a:ea typeface="Calibri"/>
                          <a:cs typeface="Times New Roman" panose="02020603050405020304" pitchFamily="18" charset="0"/>
                        </a:rPr>
                        <a:t>15</a:t>
                      </a:r>
                      <a:endParaRPr lang="ru-RU"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3"/>
                  </a:ext>
                </a:extLst>
              </a:tr>
            </a:tbl>
          </a:graphicData>
        </a:graphic>
      </p:graphicFrame>
      <p:sp>
        <p:nvSpPr>
          <p:cNvPr id="9" name="TextBox 8">
            <a:extLst>
              <a:ext uri="{FF2B5EF4-FFF2-40B4-BE49-F238E27FC236}">
                <a16:creationId xmlns:a16="http://schemas.microsoft.com/office/drawing/2014/main" id="{D81C0F38-8372-4487-A987-2052F0B67BBC}"/>
              </a:ext>
            </a:extLst>
          </p:cNvPr>
          <p:cNvSpPr txBox="1"/>
          <p:nvPr/>
        </p:nvSpPr>
        <p:spPr>
          <a:xfrm>
            <a:off x="1314922" y="139807"/>
            <a:ext cx="7719896" cy="4539704"/>
          </a:xfrm>
          <a:prstGeom prst="rect">
            <a:avLst/>
          </a:prstGeom>
          <a:noFill/>
        </p:spPr>
        <p:txBody>
          <a:bodyPr wrap="square">
            <a:spAutoFit/>
          </a:bodyPr>
          <a:lstStyle/>
          <a:p>
            <a:r>
              <a:rPr lang="ru-RU" sz="1700" dirty="0">
                <a:latin typeface="Times New Roman" panose="02020603050405020304" pitchFamily="18" charset="0"/>
                <a:cs typeface="Times New Roman" panose="02020603050405020304" pitchFamily="18" charset="0"/>
              </a:rPr>
              <a:t>- Первенство Калининградской области по мини футболу – г. Калининград </a:t>
            </a:r>
            <a:r>
              <a:rPr lang="ru-RU" sz="1700" dirty="0" smtClean="0">
                <a:latin typeface="Times New Roman" panose="02020603050405020304" pitchFamily="18" charset="0"/>
                <a:cs typeface="Times New Roman" panose="02020603050405020304" pitchFamily="18" charset="0"/>
              </a:rPr>
              <a:t>2024г</a:t>
            </a:r>
            <a:r>
              <a:rPr lang="ru-RU" sz="1700" dirty="0">
                <a:latin typeface="Times New Roman" panose="02020603050405020304" pitchFamily="18" charset="0"/>
                <a:cs typeface="Times New Roman" panose="02020603050405020304" pitchFamily="18" charset="0"/>
              </a:rPr>
              <a:t>.– Олимпия – 2013 г – 1 место, </a:t>
            </a:r>
            <a:r>
              <a:rPr lang="ru-RU" sz="1700" dirty="0" smtClean="0">
                <a:latin typeface="Times New Roman" panose="02020603050405020304" pitchFamily="18" charset="0"/>
                <a:cs typeface="Times New Roman" panose="02020603050405020304" pitchFamily="18" charset="0"/>
              </a:rPr>
              <a:t>получили право представить Калининградскую область на турнире Северо-Запада г. Архангельск ( 8 место из 16 команд),команда 2014 </a:t>
            </a:r>
            <a:r>
              <a:rPr lang="ru-RU" sz="1700" dirty="0">
                <a:latin typeface="Times New Roman" panose="02020603050405020304" pitchFamily="18" charset="0"/>
                <a:cs typeface="Times New Roman" panose="02020603050405020304" pitchFamily="18" charset="0"/>
              </a:rPr>
              <a:t>г. </a:t>
            </a:r>
            <a:r>
              <a:rPr lang="ru-RU" sz="1700" dirty="0" smtClean="0">
                <a:latin typeface="Times New Roman" panose="02020603050405020304" pitchFamily="18" charset="0"/>
                <a:cs typeface="Times New Roman" panose="02020603050405020304" pitchFamily="18" charset="0"/>
              </a:rPr>
              <a:t>–заняла 3 </a:t>
            </a:r>
            <a:r>
              <a:rPr lang="ru-RU" sz="1700" dirty="0">
                <a:latin typeface="Times New Roman" panose="02020603050405020304" pitchFamily="18" charset="0"/>
                <a:cs typeface="Times New Roman" panose="02020603050405020304" pitchFamily="18" charset="0"/>
              </a:rPr>
              <a:t>место.</a:t>
            </a:r>
          </a:p>
          <a:p>
            <a:r>
              <a:rPr lang="ru-RU" sz="1700" dirty="0">
                <a:latin typeface="Times New Roman" panose="02020603050405020304" pitchFamily="18" charset="0"/>
                <a:cs typeface="Times New Roman" panose="02020603050405020304" pitchFamily="18" charset="0"/>
              </a:rPr>
              <a:t>- Региональный турнир "Волна футбола" среди детей 2016 г.р. г.  Калининград </a:t>
            </a:r>
            <a:r>
              <a:rPr lang="ru-RU" sz="1700" dirty="0" smtClean="0">
                <a:latin typeface="Times New Roman" panose="02020603050405020304" pitchFamily="18" charset="0"/>
                <a:cs typeface="Times New Roman" panose="02020603050405020304" pitchFamily="18" charset="0"/>
              </a:rPr>
              <a:t>2024– </a:t>
            </a:r>
            <a:r>
              <a:rPr lang="ru-RU" sz="1700" dirty="0">
                <a:latin typeface="Times New Roman" panose="02020603050405020304" pitchFamily="18" charset="0"/>
                <a:cs typeface="Times New Roman" panose="02020603050405020304" pitchFamily="18" charset="0"/>
              </a:rPr>
              <a:t>1 место.</a:t>
            </a:r>
          </a:p>
          <a:p>
            <a:r>
              <a:rPr lang="ru-RU" sz="1700" dirty="0">
                <a:latin typeface="Times New Roman" panose="02020603050405020304" pitchFamily="18" charset="0"/>
                <a:cs typeface="Times New Roman" panose="02020603050405020304" pitchFamily="18" charset="0"/>
              </a:rPr>
              <a:t>- «Летний кубок Спартака» и «Суперкубок Кавказа» г. Анапа – 1 место.</a:t>
            </a:r>
          </a:p>
          <a:p>
            <a:r>
              <a:rPr lang="ru-RU" sz="1700" dirty="0" smtClean="0">
                <a:latin typeface="Times New Roman" panose="02020603050405020304" pitchFamily="18" charset="0"/>
                <a:cs typeface="Times New Roman" panose="02020603050405020304" pitchFamily="18" charset="0"/>
              </a:rPr>
              <a:t>- Первенство Калининградской области по мини-футболу среди детей 2015-2016 г.р.- 2 место из 12 команд.</a:t>
            </a:r>
          </a:p>
          <a:p>
            <a:r>
              <a:rPr lang="ru-RU" sz="1700" dirty="0" smtClean="0">
                <a:latin typeface="Times New Roman" panose="02020603050405020304" pitchFamily="18" charset="0"/>
                <a:cs typeface="Times New Roman" panose="02020603050405020304" pitchFamily="18" charset="0"/>
              </a:rPr>
              <a:t>- Региональный турнир, Футбол в Каждый город – г. Светлый 2024 г. – 1 место.</a:t>
            </a:r>
          </a:p>
          <a:p>
            <a:r>
              <a:rPr lang="ru-RU" sz="1700" dirty="0" smtClean="0">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Международный турнир Everest Cup среди детей 2016 г.р. Республика Беларусь, г. </a:t>
            </a:r>
            <a:r>
              <a:rPr lang="ru-RU" sz="1700" dirty="0" smtClean="0">
                <a:latin typeface="Times New Roman" panose="02020603050405020304" pitchFamily="18" charset="0"/>
                <a:cs typeface="Times New Roman" panose="02020603050405020304" pitchFamily="18" charset="0"/>
              </a:rPr>
              <a:t>Минск </a:t>
            </a:r>
            <a:r>
              <a:rPr lang="ru-RU" sz="1700" dirty="0">
                <a:latin typeface="Times New Roman" panose="02020603050405020304" pitchFamily="18" charset="0"/>
                <a:cs typeface="Times New Roman" panose="02020603050405020304" pitchFamily="18" charset="0"/>
              </a:rPr>
              <a:t>– </a:t>
            </a:r>
            <a:r>
              <a:rPr lang="ru-RU" sz="1700" dirty="0" smtClean="0">
                <a:latin typeface="Times New Roman" panose="02020603050405020304" pitchFamily="18" charset="0"/>
                <a:cs typeface="Times New Roman" panose="02020603050405020304" pitchFamily="18" charset="0"/>
              </a:rPr>
              <a:t>2024г</a:t>
            </a:r>
            <a:r>
              <a:rPr lang="ru-RU" sz="1700" dirty="0">
                <a:latin typeface="Times New Roman" panose="02020603050405020304" pitchFamily="18" charset="0"/>
                <a:cs typeface="Times New Roman" panose="02020603050405020304" pitchFamily="18" charset="0"/>
              </a:rPr>
              <a:t>. - Олимпия 1 - </a:t>
            </a:r>
            <a:r>
              <a:rPr lang="ru-RU" sz="1700" dirty="0" smtClean="0">
                <a:latin typeface="Times New Roman" panose="02020603050405020304" pitchFamily="18" charset="0"/>
                <a:cs typeface="Times New Roman" panose="02020603050405020304" pitchFamily="18" charset="0"/>
              </a:rPr>
              <a:t>3 </a:t>
            </a:r>
            <a:r>
              <a:rPr lang="ru-RU" sz="1700" dirty="0">
                <a:latin typeface="Times New Roman" panose="02020603050405020304" pitchFamily="18" charset="0"/>
                <a:cs typeface="Times New Roman" panose="02020603050405020304" pitchFamily="18" charset="0"/>
              </a:rPr>
              <a:t>место, Олимпия 2 - 9 место.</a:t>
            </a:r>
          </a:p>
          <a:p>
            <a:r>
              <a:rPr lang="ru-RU" sz="1700" dirty="0" smtClean="0">
                <a:latin typeface="Times New Roman" panose="02020603050405020304" pitchFamily="18" charset="0"/>
                <a:cs typeface="Times New Roman" panose="02020603050405020304" pitchFamily="18" charset="0"/>
              </a:rPr>
              <a:t>Официальные </a:t>
            </a:r>
            <a:r>
              <a:rPr lang="ru-RU" sz="1700" dirty="0">
                <a:latin typeface="Times New Roman" panose="02020603050405020304" pitchFamily="18" charset="0"/>
                <a:cs typeface="Times New Roman" panose="02020603050405020304" pitchFamily="18" charset="0"/>
              </a:rPr>
              <a:t>и товарищеские турниры</a:t>
            </a:r>
          </a:p>
          <a:p>
            <a:r>
              <a:rPr lang="ru-RU" sz="1700" dirty="0">
                <a:latin typeface="Times New Roman" panose="02020603050405020304" pitchFamily="18" charset="0"/>
                <a:cs typeface="Times New Roman" panose="02020603050405020304" pitchFamily="18" charset="0"/>
              </a:rPr>
              <a:t>- Первенство Калининградской области по футболу </a:t>
            </a:r>
            <a:r>
              <a:rPr lang="ru-RU" sz="1700" dirty="0" smtClean="0">
                <a:latin typeface="Times New Roman" panose="02020603050405020304" pitchFamily="18" charset="0"/>
                <a:cs typeface="Times New Roman" panose="02020603050405020304" pitchFamily="18" charset="0"/>
              </a:rPr>
              <a:t>среди детских команд 2011г.р.  и моложе от школы принимали участие 2 команды из 12 </a:t>
            </a:r>
            <a:r>
              <a:rPr lang="ru-RU" sz="1700" smtClean="0">
                <a:latin typeface="Times New Roman" panose="02020603050405020304" pitchFamily="18" charset="0"/>
                <a:cs typeface="Times New Roman" panose="02020603050405020304" pitchFamily="18" charset="0"/>
              </a:rPr>
              <a:t>команд участников. </a:t>
            </a:r>
            <a:r>
              <a:rPr lang="ru-RU" sz="1700" dirty="0" smtClean="0">
                <a:latin typeface="Times New Roman" panose="02020603050405020304" pitchFamily="18" charset="0"/>
                <a:cs typeface="Times New Roman" panose="02020603050405020304" pitchFamily="18" charset="0"/>
              </a:rPr>
              <a:t>Одна команда заняла 2 место , а вторая – 3 место.</a:t>
            </a:r>
            <a:endParaRPr lang="ru-RU" sz="1700" dirty="0">
              <a:latin typeface="Times New Roman" panose="02020603050405020304" pitchFamily="18" charset="0"/>
              <a:cs typeface="Times New Roman" panose="02020603050405020304" pitchFamily="18" charset="0"/>
            </a:endParaRPr>
          </a:p>
          <a:p>
            <a:r>
              <a:rPr lang="ru-RU" sz="1700" dirty="0">
                <a:latin typeface="Times New Roman" panose="02020603050405020304" pitchFamily="18" charset="0"/>
                <a:cs typeface="Times New Roman" panose="02020603050405020304" pitchFamily="18" charset="0"/>
              </a:rPr>
              <a:t>- Турнир детских </a:t>
            </a:r>
            <a:r>
              <a:rPr lang="ru-RU" sz="1700" dirty="0" smtClean="0">
                <a:latin typeface="Times New Roman" panose="02020603050405020304" pitchFamily="18" charset="0"/>
                <a:cs typeface="Times New Roman" panose="02020603050405020304" pitchFamily="18" charset="0"/>
              </a:rPr>
              <a:t>команд г. Гурьевск </a:t>
            </a:r>
            <a:r>
              <a:rPr lang="ru-RU" sz="1700" dirty="0">
                <a:latin typeface="Times New Roman" panose="02020603050405020304" pitchFamily="18" charset="0"/>
                <a:cs typeface="Times New Roman" panose="02020603050405020304" pitchFamily="18" charset="0"/>
              </a:rPr>
              <a:t>в формате 11 на 11. Олимпия – 1 место.</a:t>
            </a:r>
          </a:p>
        </p:txBody>
      </p:sp>
    </p:spTree>
    <p:extLst>
      <p:ext uri="{BB962C8B-B14F-4D97-AF65-F5344CB8AC3E}">
        <p14:creationId xmlns:p14="http://schemas.microsoft.com/office/powerpoint/2010/main" val="3191394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sp>
        <p:nvSpPr>
          <p:cNvPr id="2" name="Заголовок 1"/>
          <p:cNvSpPr>
            <a:spLocks noGrp="1"/>
          </p:cNvSpPr>
          <p:nvPr>
            <p:ph type="title"/>
          </p:nvPr>
        </p:nvSpPr>
        <p:spPr>
          <a:xfrm>
            <a:off x="628650" y="365127"/>
            <a:ext cx="7876158" cy="717950"/>
          </a:xfrm>
        </p:spPr>
        <p:txBody>
          <a:bodyPr>
            <a:noAutofit/>
          </a:bodyPr>
          <a:lstStyle/>
          <a:p>
            <a:pPr algn="ctr"/>
            <a:r>
              <a:rPr lang="ru-RU" sz="3200" b="1" dirty="0" smtClean="0">
                <a:latin typeface="Times New Roman" panose="02020603050405020304" pitchFamily="18" charset="0"/>
                <a:cs typeface="Times New Roman" panose="02020603050405020304" pitchFamily="18" charset="0"/>
              </a:rPr>
              <a:t>ВОЛЕЙБОЛ</a:t>
            </a:r>
            <a:endParaRPr lang="ru-RU" sz="3200" dirty="0"/>
          </a:p>
        </p:txBody>
      </p:sp>
      <p:sp>
        <p:nvSpPr>
          <p:cNvPr id="3" name="Объект 2"/>
          <p:cNvSpPr>
            <a:spLocks noGrp="1"/>
          </p:cNvSpPr>
          <p:nvPr>
            <p:ph idx="1"/>
          </p:nvPr>
        </p:nvSpPr>
        <p:spPr>
          <a:xfrm>
            <a:off x="4061" y="1197736"/>
            <a:ext cx="3460355" cy="1880316"/>
          </a:xfrm>
        </p:spPr>
        <p:txBody>
          <a:bodyPr>
            <a:normAutofit/>
          </a:bodyPr>
          <a:lstStyle/>
          <a:p>
            <a:pPr marL="0" indent="0" algn="ctr">
              <a:buNone/>
            </a:pPr>
            <a:r>
              <a:rPr lang="ru-RU" sz="2100" b="1" dirty="0">
                <a:latin typeface="Times New Roman" panose="02020603050405020304" pitchFamily="18" charset="0"/>
                <a:cs typeface="Times New Roman" panose="02020603050405020304" pitchFamily="18" charset="0"/>
              </a:rPr>
              <a:t>.</a:t>
            </a:r>
          </a:p>
          <a:p>
            <a:pPr algn="just">
              <a:buFontTx/>
              <a:buChar char="-"/>
            </a:pPr>
            <a:endParaRPr lang="ru-RU"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t="28848" r="18695" b="27395"/>
          <a:stretch/>
        </p:blipFill>
        <p:spPr>
          <a:xfrm>
            <a:off x="3075709" y="931025"/>
            <a:ext cx="6053687" cy="2906510"/>
          </a:xfrm>
          <a:prstGeom prst="rect">
            <a:avLst/>
          </a:prstGeom>
        </p:spPr>
      </p:pic>
      <p:pic>
        <p:nvPicPr>
          <p:cNvPr id="10" name="Рисунок 9"/>
          <p:cNvPicPr>
            <a:picLocks noChangeAspect="1"/>
          </p:cNvPicPr>
          <p:nvPr/>
        </p:nvPicPr>
        <p:blipFill rotWithShape="1">
          <a:blip r:embed="rId4" cstate="print">
            <a:extLst>
              <a:ext uri="{28A0092B-C50C-407E-A947-70E740481C1C}">
                <a14:useLocalDpi xmlns:a14="http://schemas.microsoft.com/office/drawing/2010/main" val="0"/>
              </a:ext>
            </a:extLst>
          </a:blip>
          <a:srcRect t="17106"/>
          <a:stretch/>
        </p:blipFill>
        <p:spPr>
          <a:xfrm>
            <a:off x="76836" y="2280813"/>
            <a:ext cx="2984269" cy="4382280"/>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0381" y="3876522"/>
            <a:ext cx="5644342" cy="2905805"/>
          </a:xfrm>
          <a:prstGeom prst="rect">
            <a:avLst/>
          </a:prstGeom>
        </p:spPr>
      </p:pic>
    </p:spTree>
    <p:extLst>
      <p:ext uri="{BB962C8B-B14F-4D97-AF65-F5344CB8AC3E}">
        <p14:creationId xmlns:p14="http://schemas.microsoft.com/office/powerpoint/2010/main" val="23848387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graphicFrame>
        <p:nvGraphicFramePr>
          <p:cNvPr id="8" name="Таблица 7"/>
          <p:cNvGraphicFramePr>
            <a:graphicFrameLocks noGrp="1"/>
          </p:cNvGraphicFramePr>
          <p:nvPr>
            <p:extLst>
              <p:ext uri="{D42A27DB-BD31-4B8C-83A1-F6EECF244321}">
                <p14:modId xmlns:p14="http://schemas.microsoft.com/office/powerpoint/2010/main" val="4282249769"/>
              </p:ext>
            </p:extLst>
          </p:nvPr>
        </p:nvGraphicFramePr>
        <p:xfrm>
          <a:off x="1409350" y="4194494"/>
          <a:ext cx="7366160" cy="2139194"/>
        </p:xfrm>
        <a:graphic>
          <a:graphicData uri="http://schemas.openxmlformats.org/drawingml/2006/table">
            <a:tbl>
              <a:tblPr firstRow="1" bandRow="1">
                <a:tableStyleId>{5C22544A-7EE6-4342-B048-85BDC9FD1C3A}</a:tableStyleId>
              </a:tblPr>
              <a:tblGrid>
                <a:gridCol w="2425599">
                  <a:extLst>
                    <a:ext uri="{9D8B030D-6E8A-4147-A177-3AD203B41FA5}">
                      <a16:colId xmlns:a16="http://schemas.microsoft.com/office/drawing/2014/main" val="20000"/>
                    </a:ext>
                  </a:extLst>
                </a:gridCol>
                <a:gridCol w="2279782">
                  <a:extLst>
                    <a:ext uri="{9D8B030D-6E8A-4147-A177-3AD203B41FA5}">
                      <a16:colId xmlns:a16="http://schemas.microsoft.com/office/drawing/2014/main" val="20001"/>
                    </a:ext>
                  </a:extLst>
                </a:gridCol>
                <a:gridCol w="2660779">
                  <a:extLst>
                    <a:ext uri="{9D8B030D-6E8A-4147-A177-3AD203B41FA5}">
                      <a16:colId xmlns:a16="http://schemas.microsoft.com/office/drawing/2014/main" val="20002"/>
                    </a:ext>
                  </a:extLst>
                </a:gridCol>
              </a:tblGrid>
              <a:tr h="758313">
                <a:tc gridSpan="3">
                  <a:txBody>
                    <a:bodyPr/>
                    <a:lstStyle/>
                    <a:p>
                      <a:pPr algn="ctr">
                        <a:lnSpc>
                          <a:spcPct val="115000"/>
                        </a:lnSpc>
                        <a:spcAft>
                          <a:spcPts val="0"/>
                        </a:spcAft>
                        <a:tabLst>
                          <a:tab pos="5039995" algn="l"/>
                        </a:tabLst>
                      </a:pPr>
                      <a:r>
                        <a:rPr lang="ru-RU" sz="2800" dirty="0">
                          <a:solidFill>
                            <a:schemeClr val="tx1"/>
                          </a:solidFill>
                          <a:effectLst/>
                          <a:latin typeface="Times New Roman" panose="02020603050405020304" pitchFamily="18" charset="0"/>
                          <a:cs typeface="Times New Roman" panose="02020603050405020304" pitchFamily="18" charset="0"/>
                        </a:rPr>
                        <a:t>Участие в соревнованиях</a:t>
                      </a:r>
                      <a:endParaRPr lang="ru-RU" sz="28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2">
                        <a:lumMod val="60000"/>
                        <a:lumOff val="4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680456">
                <a:tc>
                  <a:txBody>
                    <a:bodyPr/>
                    <a:lstStyle/>
                    <a:p>
                      <a:pPr algn="ctr">
                        <a:lnSpc>
                          <a:spcPct val="115000"/>
                        </a:lnSpc>
                        <a:spcAft>
                          <a:spcPts val="0"/>
                        </a:spcAft>
                        <a:tabLst>
                          <a:tab pos="5039995" algn="l"/>
                        </a:tabLst>
                      </a:pPr>
                      <a:r>
                        <a:rPr lang="ru-RU" sz="2000" b="0" dirty="0">
                          <a:solidFill>
                            <a:schemeClr val="tx1"/>
                          </a:solidFill>
                          <a:effectLst/>
                          <a:latin typeface="Times New Roman" panose="02020603050405020304" pitchFamily="18" charset="0"/>
                          <a:ea typeface="Calibri"/>
                          <a:cs typeface="Times New Roman" panose="02020603050405020304" pitchFamily="18" charset="0"/>
                        </a:rPr>
                        <a:t>Ранг соревнований</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5039995" algn="l"/>
                        </a:tabLst>
                        <a:defRPr/>
                      </a:pPr>
                      <a:r>
                        <a:rPr lang="ru-RU" sz="2000" b="0" dirty="0" smtClean="0">
                          <a:solidFill>
                            <a:schemeClr val="tx1"/>
                          </a:solidFill>
                          <a:effectLst/>
                          <a:latin typeface="Times New Roman" panose="02020603050405020304" pitchFamily="18" charset="0"/>
                          <a:cs typeface="Times New Roman" panose="02020603050405020304" pitchFamily="18" charset="0"/>
                        </a:rPr>
                        <a:t>2024 </a:t>
                      </a:r>
                      <a:r>
                        <a:rPr lang="ru-RU" sz="2000" b="0" dirty="0">
                          <a:solidFill>
                            <a:schemeClr val="tx1"/>
                          </a:solidFill>
                          <a:effectLst/>
                          <a:latin typeface="Times New Roman" panose="02020603050405020304" pitchFamily="18" charset="0"/>
                          <a:cs typeface="Times New Roman" panose="02020603050405020304" pitchFamily="18" charset="0"/>
                        </a:rPr>
                        <a:t>год</a:t>
                      </a:r>
                      <a:endParaRPr lang="ru-RU" sz="20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ru-RU" sz="2000" dirty="0" smtClean="0">
                          <a:solidFill>
                            <a:schemeClr val="tx1"/>
                          </a:solidFill>
                          <a:effectLst/>
                          <a:latin typeface="Times New Roman" pitchFamily="18" charset="0"/>
                          <a:ea typeface="Calibri"/>
                          <a:cs typeface="Times New Roman" pitchFamily="18" charset="0"/>
                        </a:rPr>
                        <a:t>5 месяцев 2025 </a:t>
                      </a:r>
                      <a:r>
                        <a:rPr lang="ru-RU" sz="2000" dirty="0">
                          <a:solidFill>
                            <a:schemeClr val="tx1"/>
                          </a:solidFill>
                          <a:effectLst/>
                          <a:latin typeface="Times New Roman" pitchFamily="18" charset="0"/>
                          <a:ea typeface="Calibri"/>
                          <a:cs typeface="Times New Roman" pitchFamily="18" charset="0"/>
                        </a:rPr>
                        <a:t>года</a:t>
                      </a: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00425">
                <a:tc>
                  <a:txBody>
                    <a:bodyPr/>
                    <a:lstStyle/>
                    <a:p>
                      <a:pPr algn="ctr">
                        <a:lnSpc>
                          <a:spcPct val="115000"/>
                        </a:lnSpc>
                        <a:spcAft>
                          <a:spcPts val="0"/>
                        </a:spcAft>
                        <a:tabLst>
                          <a:tab pos="5039995" algn="l"/>
                        </a:tabLst>
                      </a:pPr>
                      <a:r>
                        <a:rPr lang="ru-RU" sz="1800" b="0" dirty="0">
                          <a:solidFill>
                            <a:schemeClr val="tx1"/>
                          </a:solidFill>
                          <a:effectLst/>
                          <a:latin typeface="Times New Roman" panose="02020603050405020304" pitchFamily="18" charset="0"/>
                          <a:ea typeface="Calibri"/>
                          <a:cs typeface="Times New Roman" panose="02020603050405020304" pitchFamily="18" charset="0"/>
                        </a:rPr>
                        <a:t>Муниципальные и областные</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15000"/>
                        </a:lnSpc>
                        <a:spcAft>
                          <a:spcPts val="0"/>
                        </a:spcAft>
                        <a:tabLst>
                          <a:tab pos="5039995" algn="l"/>
                        </a:tabLst>
                      </a:pPr>
                      <a:r>
                        <a:rPr lang="ru-RU" sz="1800" b="0" dirty="0" smtClean="0">
                          <a:solidFill>
                            <a:schemeClr val="tx1"/>
                          </a:solidFill>
                          <a:effectLst/>
                          <a:latin typeface="Times New Roman" panose="02020603050405020304" pitchFamily="18" charset="0"/>
                          <a:ea typeface="Calibri"/>
                          <a:cs typeface="Times New Roman" panose="02020603050405020304" pitchFamily="18" charset="0"/>
                        </a:rPr>
                        <a:t>8</a:t>
                      </a:r>
                      <a:endParaRPr lang="ru-RU" sz="18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lnSpc>
                          <a:spcPct val="115000"/>
                        </a:lnSpc>
                        <a:spcAft>
                          <a:spcPts val="0"/>
                        </a:spcAft>
                        <a:tabLst>
                          <a:tab pos="5039995" algn="l"/>
                        </a:tabLst>
                      </a:pPr>
                      <a:r>
                        <a:rPr lang="ru-RU" sz="1800" b="0" dirty="0" smtClean="0">
                          <a:solidFill>
                            <a:schemeClr val="tx1"/>
                          </a:solidFill>
                          <a:effectLst/>
                          <a:latin typeface="Times New Roman" panose="02020603050405020304" pitchFamily="18" charset="0"/>
                          <a:ea typeface="Calibri"/>
                          <a:cs typeface="Times New Roman" panose="02020603050405020304" pitchFamily="18" charset="0"/>
                        </a:rPr>
                        <a:t>3</a:t>
                      </a:r>
                      <a:endParaRPr lang="ru-RU" sz="18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2"/>
                  </a:ext>
                </a:extLst>
              </a:tr>
            </a:tbl>
          </a:graphicData>
        </a:graphic>
      </p:graphicFrame>
      <p:sp>
        <p:nvSpPr>
          <p:cNvPr id="4" name="Объект 3">
            <a:extLst>
              <a:ext uri="{FF2B5EF4-FFF2-40B4-BE49-F238E27FC236}">
                <a16:creationId xmlns:a16="http://schemas.microsoft.com/office/drawing/2014/main" id="{266C2D62-1D1C-4829-B9F9-B3432AF5F961}"/>
              </a:ext>
            </a:extLst>
          </p:cNvPr>
          <p:cNvSpPr>
            <a:spLocks noGrp="1"/>
          </p:cNvSpPr>
          <p:nvPr>
            <p:ph idx="1"/>
          </p:nvPr>
        </p:nvSpPr>
        <p:spPr>
          <a:xfrm>
            <a:off x="1216680" y="109057"/>
            <a:ext cx="7558829" cy="4085437"/>
          </a:xfrm>
        </p:spPr>
        <p:txBody>
          <a:bodyPr>
            <a:normAutofit fontScale="92500" lnSpcReduction="10000"/>
          </a:bodyPr>
          <a:lstStyle/>
          <a:p>
            <a:pPr marL="0" indent="0" algn="ctr">
              <a:buNone/>
            </a:pPr>
            <a:endParaRPr lang="ru-RU" sz="1600" dirty="0">
              <a:latin typeface="Times New Roman" panose="02020603050405020304" pitchFamily="18" charset="0"/>
              <a:cs typeface="Times New Roman" panose="02020603050405020304" pitchFamily="18" charset="0"/>
            </a:endParaRPr>
          </a:p>
          <a:p>
            <a:pPr marL="0" indent="0" algn="ctr">
              <a:buNone/>
            </a:pPr>
            <a:r>
              <a:rPr lang="ru-RU" sz="1600" dirty="0">
                <a:latin typeface="Times New Roman" panose="02020603050405020304" pitchFamily="18" charset="0"/>
                <a:cs typeface="Times New Roman" panose="02020603050405020304" pitchFamily="18" charset="0"/>
              </a:rPr>
              <a:t> </a:t>
            </a:r>
            <a:r>
              <a:rPr lang="ru-RU" sz="1800" dirty="0" smtClean="0">
                <a:latin typeface="Times New Roman" panose="02020603050405020304" pitchFamily="18" charset="0"/>
                <a:cs typeface="Times New Roman" panose="02020603050405020304" pitchFamily="18" charset="0"/>
              </a:rPr>
              <a:t>На сегодняшний момент в нашей школе тренируется 4 детские команды, одна команда до 14 лет совместная (мальчики, девочки),две команды девочек (до 15 лет и до 17 лет), команда юношей (15-17 лет ).</a:t>
            </a:r>
            <a:endParaRPr lang="ru-RU" sz="1800" dirty="0">
              <a:latin typeface="Times New Roman" panose="02020603050405020304" pitchFamily="18" charset="0"/>
              <a:cs typeface="Times New Roman" panose="02020603050405020304" pitchFamily="18" charset="0"/>
            </a:endParaRPr>
          </a:p>
          <a:p>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Первенство Калининградской области среди женских команд до 18 лет. Дворец спорта «Янтарный» г. Калининград – 2024 г. – </a:t>
            </a:r>
            <a:r>
              <a:rPr lang="ru-RU" sz="1800" dirty="0" smtClean="0">
                <a:latin typeface="Times New Roman" panose="02020603050405020304" pitchFamily="18" charset="0"/>
                <a:cs typeface="Times New Roman" panose="02020603050405020304" pitchFamily="18" charset="0"/>
              </a:rPr>
              <a:t>6 место из 15 команд участников.</a:t>
            </a:r>
            <a:endParaRPr lang="ru-RU" sz="1800" dirty="0">
              <a:latin typeface="Times New Roman" panose="02020603050405020304" pitchFamily="18" charset="0"/>
              <a:cs typeface="Times New Roman" panose="02020603050405020304" pitchFamily="18" charset="0"/>
            </a:endParaRPr>
          </a:p>
          <a:p>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Первенство Калининградской области среди женских команд до </a:t>
            </a:r>
            <a:r>
              <a:rPr lang="ru-RU" sz="1800" dirty="0" smtClean="0">
                <a:latin typeface="Times New Roman" panose="02020603050405020304" pitchFamily="18" charset="0"/>
                <a:cs typeface="Times New Roman" panose="02020603050405020304" pitchFamily="18" charset="0"/>
              </a:rPr>
              <a:t>15 </a:t>
            </a:r>
            <a:r>
              <a:rPr lang="ru-RU" sz="1800" dirty="0">
                <a:latin typeface="Times New Roman" panose="02020603050405020304" pitchFamily="18" charset="0"/>
                <a:cs typeface="Times New Roman" panose="02020603050405020304" pitchFamily="18" charset="0"/>
              </a:rPr>
              <a:t>лет. Дворец спорта «Янтарный» г. Калининград – 2024 г. – 6 </a:t>
            </a:r>
            <a:r>
              <a:rPr lang="ru-RU" sz="1800" dirty="0" smtClean="0">
                <a:latin typeface="Times New Roman" panose="02020603050405020304" pitchFamily="18" charset="0"/>
                <a:cs typeface="Times New Roman" panose="02020603050405020304" pitchFamily="18" charset="0"/>
              </a:rPr>
              <a:t>место из 14 команд участников.</a:t>
            </a:r>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Первенство Калининградской области среди женских команд до </a:t>
            </a:r>
            <a:r>
              <a:rPr lang="ru-RU" sz="1800" dirty="0" smtClean="0">
                <a:latin typeface="Times New Roman" panose="02020603050405020304" pitchFamily="18" charset="0"/>
                <a:cs typeface="Times New Roman" panose="02020603050405020304" pitchFamily="18" charset="0"/>
              </a:rPr>
              <a:t>15 </a:t>
            </a:r>
            <a:r>
              <a:rPr lang="ru-RU" sz="1800" dirty="0">
                <a:latin typeface="Times New Roman" panose="02020603050405020304" pitchFamily="18" charset="0"/>
                <a:cs typeface="Times New Roman" panose="02020603050405020304" pitchFamily="18" charset="0"/>
              </a:rPr>
              <a:t>лет. Дворец спорта «Янтарный» г. Калининград – 2024 г. – </a:t>
            </a:r>
            <a:r>
              <a:rPr lang="ru-RU" sz="1800" dirty="0" smtClean="0">
                <a:latin typeface="Times New Roman" panose="02020603050405020304" pitchFamily="18" charset="0"/>
                <a:cs typeface="Times New Roman" panose="02020603050405020304" pitchFamily="18" charset="0"/>
              </a:rPr>
              <a:t>5 место из 14 команд участников.</a:t>
            </a:r>
          </a:p>
          <a:p>
            <a:r>
              <a:rPr lang="ru-RU" sz="1800" dirty="0">
                <a:latin typeface="Times New Roman" panose="02020603050405020304" pitchFamily="18" charset="0"/>
                <a:cs typeface="Times New Roman" panose="02020603050405020304" pitchFamily="18" charset="0"/>
              </a:rPr>
              <a:t>- Областной фестиваль г. Гвардейск« Земля спорта», где наши юноши выступили достойно и заняли 3 место среди мужских команд </a:t>
            </a:r>
            <a:r>
              <a:rPr lang="ru-RU" sz="1800" dirty="0" smtClean="0">
                <a:latin typeface="Times New Roman" panose="02020603050405020304" pitchFamily="18" charset="0"/>
                <a:cs typeface="Times New Roman" panose="02020603050405020304" pitchFamily="18" charset="0"/>
              </a:rPr>
              <a:t>19 </a:t>
            </a:r>
            <a:r>
              <a:rPr lang="ru-RU" sz="1800" dirty="0">
                <a:latin typeface="Times New Roman" panose="02020603050405020304" pitchFamily="18" charset="0"/>
                <a:cs typeface="Times New Roman" panose="02020603050405020304" pitchFamily="18" charset="0"/>
              </a:rPr>
              <a:t>муниципалитетов Калиниградской области.</a:t>
            </a:r>
          </a:p>
          <a:p>
            <a:endParaRPr lang="ru-RU" sz="1800" dirty="0">
              <a:latin typeface="Times New Roman" panose="02020603050405020304" pitchFamily="18" charset="0"/>
              <a:cs typeface="Times New Roman" panose="02020603050405020304" pitchFamily="18" charset="0"/>
            </a:endParaRPr>
          </a:p>
          <a:p>
            <a:endParaRPr lang="ru-RU" sz="1600" dirty="0"/>
          </a:p>
          <a:p>
            <a:endParaRPr lang="ru-RU" dirty="0"/>
          </a:p>
        </p:txBody>
      </p:sp>
    </p:spTree>
    <p:extLst>
      <p:ext uri="{BB962C8B-B14F-4D97-AF65-F5344CB8AC3E}">
        <p14:creationId xmlns:p14="http://schemas.microsoft.com/office/powerpoint/2010/main" val="21980080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7" name="Заголовок 6"/>
          <p:cNvSpPr>
            <a:spLocks noGrp="1"/>
          </p:cNvSpPr>
          <p:nvPr>
            <p:ph type="title"/>
          </p:nvPr>
        </p:nvSpPr>
        <p:spPr>
          <a:xfrm>
            <a:off x="677333" y="835378"/>
            <a:ext cx="8252178" cy="157765"/>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            </a:t>
            </a:r>
            <a:br>
              <a:rPr lang="ru-RU" sz="3200" b="1" dirty="0">
                <a:latin typeface="Times New Roman" panose="02020603050405020304" pitchFamily="18" charset="0"/>
                <a:cs typeface="Times New Roman" panose="02020603050405020304" pitchFamily="18" charset="0"/>
              </a:rPr>
            </a:br>
            <a:r>
              <a:rPr lang="ru-RU" sz="3200" b="1" dirty="0" smtClean="0">
                <a:latin typeface="Times New Roman" panose="02020603050405020304" pitchFamily="18" charset="0"/>
                <a:cs typeface="Times New Roman" panose="02020603050405020304" pitchFamily="18" charset="0"/>
              </a:rPr>
              <a:t>БАСКЕТБОЛ</a:t>
            </a:r>
            <a:r>
              <a:rPr lang="en-US" sz="3200" b="1" dirty="0">
                <a:latin typeface="Times New Roman" panose="02020603050405020304" pitchFamily="18" charset="0"/>
                <a:cs typeface="Times New Roman" panose="02020603050405020304" pitchFamily="18" charset="0"/>
              </a:rPr>
              <a:t/>
            </a:r>
            <a:br>
              <a:rPr lang="en-US" sz="3200" b="1" dirty="0">
                <a:latin typeface="Times New Roman" panose="02020603050405020304" pitchFamily="18" charset="0"/>
                <a:cs typeface="Times New Roman" panose="02020603050405020304" pitchFamily="18" charset="0"/>
              </a:rPr>
            </a:br>
            <a:r>
              <a:rPr lang="ru-RU" sz="3200" b="1" dirty="0">
                <a:latin typeface="Times New Roman" panose="02020603050405020304" pitchFamily="18" charset="0"/>
                <a:cs typeface="Times New Roman" panose="02020603050405020304" pitchFamily="18" charset="0"/>
              </a:rPr>
              <a:t>                                </a:t>
            </a:r>
            <a:br>
              <a:rPr lang="ru-RU" sz="3200" b="1" dirty="0">
                <a:latin typeface="Times New Roman" panose="02020603050405020304" pitchFamily="18" charset="0"/>
                <a:cs typeface="Times New Roman" panose="02020603050405020304" pitchFamily="18" charset="0"/>
              </a:rPr>
            </a:br>
            <a:endParaRPr lang="ru-RU" sz="32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106545" y="5919883"/>
            <a:ext cx="248786" cy="400110"/>
          </a:xfrm>
          <a:prstGeom prst="rect">
            <a:avLst/>
          </a:prstGeom>
        </p:spPr>
        <p:txBody>
          <a:bodyPr wrap="none">
            <a:spAutoFit/>
          </a:bodyPr>
          <a:lstStyle/>
          <a:p>
            <a:r>
              <a:rPr lang="ru-RU" sz="2000" dirty="0" smtClean="0">
                <a:latin typeface="Times New Roman" panose="02020603050405020304" pitchFamily="18" charset="0"/>
                <a:cs typeface="Times New Roman" panose="02020603050405020304" pitchFamily="18" charset="0"/>
              </a:rPr>
              <a:t>.</a:t>
            </a:r>
            <a:endParaRPr lang="ru-RU" sz="2000" dirty="0"/>
          </a:p>
        </p:txBody>
      </p:sp>
      <p:pic>
        <p:nvPicPr>
          <p:cNvPr id="5" name="Объект 4"/>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46937" y="914260"/>
            <a:ext cx="3887788" cy="2915841"/>
          </a:xfrm>
        </p:spPr>
      </p:pic>
      <p:pic>
        <p:nvPicPr>
          <p:cNvPr id="9" name="Рисунок 8"/>
          <p:cNvPicPr>
            <a:picLocks noChangeAspect="1"/>
          </p:cNvPicPr>
          <p:nvPr/>
        </p:nvPicPr>
        <p:blipFill rotWithShape="1">
          <a:blip r:embed="rId4">
            <a:extLst>
              <a:ext uri="{28A0092B-C50C-407E-A947-70E740481C1C}">
                <a14:useLocalDpi xmlns:a14="http://schemas.microsoft.com/office/drawing/2010/main" val="0"/>
              </a:ext>
            </a:extLst>
          </a:blip>
          <a:srcRect l="9908" t="27423" r="1546" b="14600"/>
          <a:stretch/>
        </p:blipFill>
        <p:spPr>
          <a:xfrm>
            <a:off x="2250389" y="3893579"/>
            <a:ext cx="5621435" cy="2845020"/>
          </a:xfrm>
          <a:prstGeom prst="rect">
            <a:avLst/>
          </a:prstGeom>
        </p:spPr>
      </p:pic>
      <p:pic>
        <p:nvPicPr>
          <p:cNvPr id="12" name="Рисунок 11"/>
          <p:cNvPicPr>
            <a:picLocks noChangeAspect="1"/>
          </p:cNvPicPr>
          <p:nvPr/>
        </p:nvPicPr>
        <p:blipFill rotWithShape="1">
          <a:blip r:embed="rId5">
            <a:extLst>
              <a:ext uri="{28A0092B-C50C-407E-A947-70E740481C1C}">
                <a14:useLocalDpi xmlns:a14="http://schemas.microsoft.com/office/drawing/2010/main" val="0"/>
              </a:ext>
            </a:extLst>
          </a:blip>
          <a:srcRect l="8273" t="2050" r="9454" b="3413"/>
          <a:stretch/>
        </p:blipFill>
        <p:spPr>
          <a:xfrm>
            <a:off x="128956" y="914260"/>
            <a:ext cx="4846320" cy="3051132"/>
          </a:xfrm>
          <a:prstGeom prst="rect">
            <a:avLst/>
          </a:prstGeom>
        </p:spPr>
      </p:pic>
    </p:spTree>
    <p:extLst>
      <p:ext uri="{BB962C8B-B14F-4D97-AF65-F5344CB8AC3E}">
        <p14:creationId xmlns:p14="http://schemas.microsoft.com/office/powerpoint/2010/main" val="124241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13"/>
            <a:ext cx="9139938" cy="6858000"/>
          </a:xfrm>
          <a:prstGeom prst="rect">
            <a:avLst/>
          </a:prstGeom>
        </p:spPr>
      </p:pic>
      <p:sp>
        <p:nvSpPr>
          <p:cNvPr id="3" name="Заголовок 2"/>
          <p:cNvSpPr>
            <a:spLocks noGrp="1"/>
          </p:cNvSpPr>
          <p:nvPr>
            <p:ph type="title"/>
          </p:nvPr>
        </p:nvSpPr>
        <p:spPr>
          <a:xfrm>
            <a:off x="628650" y="365127"/>
            <a:ext cx="7886700" cy="685752"/>
          </a:xfrm>
        </p:spPr>
        <p:txBody>
          <a:bodyPr>
            <a:normAutofit/>
          </a:bodyPr>
          <a:lstStyle/>
          <a:p>
            <a:pPr algn="ctr"/>
            <a:r>
              <a:rPr lang="ru-RU" sz="4000" b="1" dirty="0">
                <a:latin typeface="Times New Roman" panose="02020603050405020304" pitchFamily="18" charset="0"/>
                <a:cs typeface="Times New Roman" panose="02020603050405020304" pitchFamily="18" charset="0"/>
              </a:rPr>
              <a:t>БАСКЕТБОЛ</a:t>
            </a:r>
          </a:p>
        </p:txBody>
      </p:sp>
      <p:sp>
        <p:nvSpPr>
          <p:cNvPr id="6" name="Объект 5"/>
          <p:cNvSpPr>
            <a:spLocks noGrp="1"/>
          </p:cNvSpPr>
          <p:nvPr>
            <p:ph idx="1"/>
          </p:nvPr>
        </p:nvSpPr>
        <p:spPr>
          <a:xfrm>
            <a:off x="1317071" y="1091821"/>
            <a:ext cx="7566869" cy="2800671"/>
          </a:xfrm>
        </p:spPr>
        <p:txBody>
          <a:bodyPr>
            <a:normAutofit/>
          </a:bodyPr>
          <a:lstStyle/>
          <a:p>
            <a:pPr marL="0" indent="0" algn="just">
              <a:lnSpc>
                <a:spcPct val="100000"/>
              </a:lnSpc>
              <a:spcBef>
                <a:spcPts val="0"/>
              </a:spcBef>
              <a:buNone/>
            </a:pPr>
            <a:r>
              <a:rPr lang="ru-RU" sz="1800" b="1" dirty="0">
                <a:latin typeface="Times New Roman" panose="02020603050405020304" pitchFamily="18" charset="0"/>
                <a:cs typeface="Times New Roman" panose="02020603050405020304" pitchFamily="18" charset="0"/>
              </a:rPr>
              <a:t>Проведено </a:t>
            </a:r>
            <a:r>
              <a:rPr lang="ru-RU" sz="1800" b="1" dirty="0" smtClean="0">
                <a:latin typeface="Times New Roman" panose="02020603050405020304" pitchFamily="18" charset="0"/>
                <a:cs typeface="Times New Roman" panose="02020603050405020304" pitchFamily="18" charset="0"/>
              </a:rPr>
              <a:t>8 </a:t>
            </a:r>
            <a:r>
              <a:rPr lang="ru-RU" sz="1800" b="1" dirty="0">
                <a:latin typeface="Times New Roman" panose="02020603050405020304" pitchFamily="18" charset="0"/>
                <a:cs typeface="Times New Roman" panose="02020603050405020304" pitchFamily="18" charset="0"/>
              </a:rPr>
              <a:t>официальных турниров, 3 из которых рейтинговых.</a:t>
            </a:r>
          </a:p>
          <a:p>
            <a:pPr marL="0" indent="0" algn="just">
              <a:lnSpc>
                <a:spcPct val="100000"/>
              </a:lnSpc>
              <a:spcBef>
                <a:spcPts val="0"/>
              </a:spcBef>
              <a:buNone/>
            </a:pPr>
            <a:r>
              <a:rPr lang="ru-RU" sz="1800" b="1" dirty="0">
                <a:latin typeface="Times New Roman" panose="02020603050405020304" pitchFamily="18" charset="0"/>
                <a:cs typeface="Times New Roman" panose="02020603050405020304" pitchFamily="18" charset="0"/>
              </a:rPr>
              <a:t>-   Первенство Калининградской области по баскетболу среди юношей   2013 г.р. и моложе </a:t>
            </a:r>
            <a:r>
              <a:rPr lang="ru-RU" sz="1800" b="1" dirty="0" smtClean="0">
                <a:latin typeface="Times New Roman" panose="02020603050405020304" pitchFamily="18" charset="0"/>
                <a:cs typeface="Times New Roman" panose="02020603050405020304" pitchFamily="18" charset="0"/>
              </a:rPr>
              <a:t>2024 </a:t>
            </a:r>
            <a:r>
              <a:rPr lang="ru-RU" sz="1800" b="1" dirty="0">
                <a:latin typeface="Times New Roman" panose="02020603050405020304" pitchFamily="18" charset="0"/>
                <a:cs typeface="Times New Roman" panose="02020603050405020304" pitchFamily="18" charset="0"/>
              </a:rPr>
              <a:t>г. – </a:t>
            </a:r>
            <a:r>
              <a:rPr lang="ru-RU" sz="1800" b="1" dirty="0" smtClean="0">
                <a:latin typeface="Times New Roman" panose="02020603050405020304" pitchFamily="18" charset="0"/>
                <a:cs typeface="Times New Roman" panose="02020603050405020304" pitchFamily="18" charset="0"/>
              </a:rPr>
              <a:t>4 </a:t>
            </a:r>
            <a:r>
              <a:rPr lang="ru-RU" sz="1800" b="1" dirty="0">
                <a:latin typeface="Times New Roman" panose="02020603050405020304" pitchFamily="18" charset="0"/>
                <a:cs typeface="Times New Roman" panose="02020603050405020304" pitchFamily="18" charset="0"/>
              </a:rPr>
              <a:t>место;</a:t>
            </a:r>
          </a:p>
          <a:p>
            <a:pPr marL="0" indent="0" algn="just">
              <a:lnSpc>
                <a:spcPct val="100000"/>
              </a:lnSpc>
              <a:spcBef>
                <a:spcPts val="0"/>
              </a:spcBef>
              <a:buNone/>
            </a:pPr>
            <a:r>
              <a:rPr lang="ru-RU" sz="1800" b="1" dirty="0">
                <a:latin typeface="Times New Roman" panose="02020603050405020304" pitchFamily="18" charset="0"/>
                <a:cs typeface="Times New Roman" panose="02020603050405020304" pitchFamily="18" charset="0"/>
              </a:rPr>
              <a:t>- Детский турнир по баскетболу среди </a:t>
            </a:r>
            <a:r>
              <a:rPr lang="ru-RU" sz="1800" b="1" dirty="0" smtClean="0">
                <a:latin typeface="Times New Roman" panose="02020603050405020304" pitchFamily="18" charset="0"/>
                <a:cs typeface="Times New Roman" panose="02020603050405020304" pitchFamily="18" charset="0"/>
              </a:rPr>
              <a:t>юношей 2013г.р. и моложе </a:t>
            </a:r>
            <a:r>
              <a:rPr lang="ru-RU" sz="1800" b="1" dirty="0">
                <a:latin typeface="Times New Roman" panose="02020603050405020304" pitchFamily="18" charset="0"/>
                <a:cs typeface="Times New Roman" panose="02020603050405020304" pitchFamily="18" charset="0"/>
              </a:rPr>
              <a:t>– «Автотор» г. Калининград </a:t>
            </a:r>
            <a:r>
              <a:rPr lang="ru-RU" sz="1800" b="1" dirty="0" smtClean="0">
                <a:latin typeface="Times New Roman" panose="02020603050405020304" pitchFamily="18" charset="0"/>
                <a:cs typeface="Times New Roman" panose="02020603050405020304" pitchFamily="18" charset="0"/>
              </a:rPr>
              <a:t>2024 </a:t>
            </a:r>
            <a:r>
              <a:rPr lang="ru-RU" sz="1800" b="1" dirty="0">
                <a:latin typeface="Times New Roman" panose="02020603050405020304" pitchFamily="18" charset="0"/>
                <a:cs typeface="Times New Roman" panose="02020603050405020304" pitchFamily="18" charset="0"/>
              </a:rPr>
              <a:t>г</a:t>
            </a:r>
            <a:r>
              <a:rPr lang="ru-RU" sz="1800" b="1" dirty="0" smtClean="0">
                <a:latin typeface="Times New Roman" panose="02020603050405020304" pitchFamily="18" charset="0"/>
                <a:cs typeface="Times New Roman" panose="02020603050405020304" pitchFamily="18" charset="0"/>
              </a:rPr>
              <a:t>. - 3 место из 8 команд.</a:t>
            </a:r>
            <a:endParaRPr lang="ru-RU" sz="1800" b="1" dirty="0">
              <a:latin typeface="Times New Roman" panose="02020603050405020304" pitchFamily="18" charset="0"/>
              <a:cs typeface="Times New Roman" panose="02020603050405020304" pitchFamily="18" charset="0"/>
            </a:endParaRPr>
          </a:p>
          <a:p>
            <a:pPr algn="just">
              <a:lnSpc>
                <a:spcPct val="100000"/>
              </a:lnSpc>
              <a:spcBef>
                <a:spcPts val="0"/>
              </a:spcBef>
              <a:buFontTx/>
              <a:buChar char="-"/>
            </a:pPr>
            <a:r>
              <a:rPr lang="ru-RU" sz="1800" b="1" dirty="0" smtClean="0">
                <a:latin typeface="Times New Roman" panose="02020603050405020304" pitchFamily="18" charset="0"/>
                <a:cs typeface="Times New Roman" panose="02020603050405020304" pitchFamily="18" charset="0"/>
              </a:rPr>
              <a:t>Первенство </a:t>
            </a:r>
            <a:r>
              <a:rPr lang="ru-RU" sz="1800" b="1" dirty="0">
                <a:latin typeface="Times New Roman" panose="02020603050405020304" pitchFamily="18" charset="0"/>
                <a:cs typeface="Times New Roman" panose="02020603050405020304" pitchFamily="18" charset="0"/>
              </a:rPr>
              <a:t>Калининградской области по баскетболу среди юношей </a:t>
            </a:r>
            <a:r>
              <a:rPr lang="ru-RU" sz="1800" b="1" dirty="0" smtClean="0">
                <a:latin typeface="Times New Roman" panose="02020603050405020304" pitchFamily="18" charset="0"/>
                <a:cs typeface="Times New Roman" panose="02020603050405020304" pitchFamily="18" charset="0"/>
              </a:rPr>
              <a:t>2013г.р</a:t>
            </a:r>
            <a:r>
              <a:rPr lang="ru-RU" sz="1800" b="1" dirty="0">
                <a:latin typeface="Times New Roman" panose="02020603050405020304" pitchFamily="18" charset="0"/>
                <a:cs typeface="Times New Roman" panose="02020603050405020304" pitchFamily="18" charset="0"/>
              </a:rPr>
              <a:t>. и моложе </a:t>
            </a:r>
            <a:r>
              <a:rPr lang="ru-RU" sz="1800" b="1" dirty="0" smtClean="0">
                <a:latin typeface="Times New Roman" panose="02020603050405020304" pitchFamily="18" charset="0"/>
                <a:cs typeface="Times New Roman" panose="02020603050405020304" pitchFamily="18" charset="0"/>
              </a:rPr>
              <a:t>2025г</a:t>
            </a:r>
            <a:r>
              <a:rPr lang="ru-RU" sz="1800" b="1" dirty="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 8 место из 24 команд.</a:t>
            </a:r>
            <a:endParaRPr lang="ru-RU" sz="1800" b="1" dirty="0">
              <a:latin typeface="Times New Roman" panose="02020603050405020304" pitchFamily="18" charset="0"/>
              <a:cs typeface="Times New Roman" panose="02020603050405020304" pitchFamily="18" charset="0"/>
            </a:endParaRPr>
          </a:p>
          <a:p>
            <a:pPr algn="just">
              <a:lnSpc>
                <a:spcPct val="100000"/>
              </a:lnSpc>
              <a:spcBef>
                <a:spcPts val="0"/>
              </a:spcBef>
              <a:buFontTx/>
              <a:buChar char="-"/>
            </a:pPr>
            <a:r>
              <a:rPr lang="ru-RU" sz="1800" b="1" dirty="0" smtClean="0">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Первенство Калининградской области по баскетболу среди </a:t>
            </a:r>
            <a:r>
              <a:rPr lang="ru-RU" sz="1800" b="1" dirty="0" smtClean="0">
                <a:latin typeface="Times New Roman" panose="02020603050405020304" pitchFamily="18" charset="0"/>
                <a:cs typeface="Times New Roman" panose="02020603050405020304" pitchFamily="18" charset="0"/>
              </a:rPr>
              <a:t>девочек 2013 г.р. </a:t>
            </a:r>
            <a:r>
              <a:rPr lang="ru-RU" sz="1800" b="1" dirty="0">
                <a:latin typeface="Times New Roman" panose="02020603050405020304" pitchFamily="18" charset="0"/>
                <a:cs typeface="Times New Roman" panose="02020603050405020304" pitchFamily="18" charset="0"/>
              </a:rPr>
              <a:t>и</a:t>
            </a:r>
            <a:r>
              <a:rPr lang="ru-RU" sz="1800" b="1" dirty="0" smtClean="0">
                <a:latin typeface="Times New Roman" panose="02020603050405020304" pitchFamily="18" charset="0"/>
                <a:cs typeface="Times New Roman" panose="02020603050405020304" pitchFamily="18" charset="0"/>
              </a:rPr>
              <a:t> моложе -2025 г. – 6 место из 8 команд.</a:t>
            </a:r>
            <a:endParaRPr lang="ru-RU" sz="1800" b="1" dirty="0">
              <a:latin typeface="Times New Roman" panose="02020603050405020304" pitchFamily="18" charset="0"/>
              <a:cs typeface="Times New Roman" panose="02020603050405020304" pitchFamily="18" charset="0"/>
            </a:endParaRPr>
          </a:p>
          <a:p>
            <a:pPr algn="just">
              <a:lnSpc>
                <a:spcPct val="100000"/>
              </a:lnSpc>
              <a:spcBef>
                <a:spcPts val="0"/>
              </a:spcBef>
              <a:buFontTx/>
              <a:buChar char="-"/>
            </a:pPr>
            <a:endParaRPr lang="ru-RU" sz="1800" b="1"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endParaRPr lang="ru-RU" sz="1800" b="1"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4016714434"/>
              </p:ext>
            </p:extLst>
          </p:nvPr>
        </p:nvGraphicFramePr>
        <p:xfrm>
          <a:off x="1661019" y="3892492"/>
          <a:ext cx="6946084" cy="1501629"/>
        </p:xfrm>
        <a:graphic>
          <a:graphicData uri="http://schemas.openxmlformats.org/drawingml/2006/table">
            <a:tbl>
              <a:tblPr firstRow="1" firstCol="1" bandRow="1">
                <a:tableStyleId>{5C22544A-7EE6-4342-B048-85BDC9FD1C3A}</a:tableStyleId>
              </a:tblPr>
              <a:tblGrid>
                <a:gridCol w="1921080">
                  <a:extLst>
                    <a:ext uri="{9D8B030D-6E8A-4147-A177-3AD203B41FA5}">
                      <a16:colId xmlns:a16="http://schemas.microsoft.com/office/drawing/2014/main" val="20000"/>
                    </a:ext>
                  </a:extLst>
                </a:gridCol>
                <a:gridCol w="2083211">
                  <a:extLst>
                    <a:ext uri="{9D8B030D-6E8A-4147-A177-3AD203B41FA5}">
                      <a16:colId xmlns:a16="http://schemas.microsoft.com/office/drawing/2014/main" val="20001"/>
                    </a:ext>
                  </a:extLst>
                </a:gridCol>
                <a:gridCol w="2941793">
                  <a:extLst>
                    <a:ext uri="{9D8B030D-6E8A-4147-A177-3AD203B41FA5}">
                      <a16:colId xmlns:a16="http://schemas.microsoft.com/office/drawing/2014/main" val="20002"/>
                    </a:ext>
                  </a:extLst>
                </a:gridCol>
              </a:tblGrid>
              <a:tr h="434690">
                <a:tc gridSpan="3">
                  <a:txBody>
                    <a:bodyPr/>
                    <a:lstStyle/>
                    <a:p>
                      <a:pPr algn="ctr">
                        <a:lnSpc>
                          <a:spcPct val="115000"/>
                        </a:lnSpc>
                        <a:spcAft>
                          <a:spcPts val="0"/>
                        </a:spcAft>
                        <a:tabLst>
                          <a:tab pos="5039995" algn="l"/>
                        </a:tabLst>
                      </a:pPr>
                      <a:r>
                        <a:rPr lang="ru-RU" sz="2400" dirty="0">
                          <a:solidFill>
                            <a:schemeClr val="tx1"/>
                          </a:solidFill>
                          <a:effectLst/>
                          <a:latin typeface="Times New Roman" panose="02020603050405020304" pitchFamily="18" charset="0"/>
                          <a:cs typeface="Times New Roman" panose="02020603050405020304" pitchFamily="18" charset="0"/>
                        </a:rPr>
                        <a:t>Участие в соревнованиях</a:t>
                      </a:r>
                      <a:endParaRPr lang="ru-RU" sz="24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487351">
                <a:tc>
                  <a:txBody>
                    <a:bodyPr/>
                    <a:lstStyle/>
                    <a:p>
                      <a:pPr algn="ctr">
                        <a:lnSpc>
                          <a:spcPct val="115000"/>
                        </a:lnSpc>
                        <a:spcAft>
                          <a:spcPts val="0"/>
                        </a:spcAft>
                        <a:tabLst>
                          <a:tab pos="5039995" algn="l"/>
                        </a:tabLst>
                      </a:pPr>
                      <a:r>
                        <a:rPr lang="ru-RU" sz="1600" b="1" dirty="0">
                          <a:solidFill>
                            <a:schemeClr val="tx1"/>
                          </a:solidFill>
                          <a:effectLst/>
                          <a:latin typeface="Times New Roman" panose="02020603050405020304" pitchFamily="18" charset="0"/>
                          <a:ea typeface="Calibri"/>
                          <a:cs typeface="Times New Roman" panose="02020603050405020304" pitchFamily="18" charset="0"/>
                        </a:rPr>
                        <a:t>Ранг соревнований</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5039995" algn="l"/>
                        </a:tabLst>
                        <a:defRPr/>
                      </a:pPr>
                      <a:r>
                        <a:rPr lang="ru-RU" sz="1600" b="1" dirty="0">
                          <a:solidFill>
                            <a:schemeClr val="tx1"/>
                          </a:solidFill>
                          <a:effectLst/>
                          <a:latin typeface="Times New Roman" panose="02020603050405020304" pitchFamily="18" charset="0"/>
                          <a:cs typeface="Times New Roman" panose="02020603050405020304" pitchFamily="18" charset="0"/>
                        </a:rPr>
                        <a:t>20</a:t>
                      </a:r>
                      <a:r>
                        <a:rPr lang="en-US" sz="1600" b="1" dirty="0" smtClean="0">
                          <a:solidFill>
                            <a:schemeClr val="tx1"/>
                          </a:solidFill>
                          <a:effectLst/>
                          <a:latin typeface="Times New Roman" panose="02020603050405020304" pitchFamily="18" charset="0"/>
                          <a:cs typeface="Times New Roman" panose="02020603050405020304" pitchFamily="18" charset="0"/>
                        </a:rPr>
                        <a:t>2</a:t>
                      </a:r>
                      <a:r>
                        <a:rPr lang="ru-RU" sz="1600" b="1" dirty="0" smtClean="0">
                          <a:solidFill>
                            <a:schemeClr val="tx1"/>
                          </a:solidFill>
                          <a:effectLst/>
                          <a:latin typeface="Times New Roman" panose="02020603050405020304" pitchFamily="18" charset="0"/>
                          <a:cs typeface="Times New Roman" panose="02020603050405020304" pitchFamily="18" charset="0"/>
                        </a:rPr>
                        <a:t>4 </a:t>
                      </a:r>
                      <a:r>
                        <a:rPr lang="ru-RU" sz="1600" b="1" dirty="0">
                          <a:solidFill>
                            <a:schemeClr val="tx1"/>
                          </a:solidFill>
                          <a:effectLst/>
                          <a:latin typeface="Times New Roman" panose="02020603050405020304" pitchFamily="18" charset="0"/>
                          <a:cs typeface="Times New Roman" panose="02020603050405020304" pitchFamily="18" charset="0"/>
                        </a:rPr>
                        <a:t>год</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0"/>
                        </a:spcAft>
                      </a:pPr>
                      <a:r>
                        <a:rPr lang="ru-RU" sz="1600" b="1" dirty="0" smtClean="0">
                          <a:solidFill>
                            <a:schemeClr val="tx1"/>
                          </a:solidFill>
                          <a:effectLst/>
                          <a:latin typeface="Times New Roman" pitchFamily="18" charset="0"/>
                          <a:ea typeface="Calibri"/>
                          <a:cs typeface="Times New Roman" pitchFamily="18" charset="0"/>
                        </a:rPr>
                        <a:t>5 месяцев 2025 </a:t>
                      </a:r>
                      <a:r>
                        <a:rPr lang="ru-RU" sz="1600" b="1" dirty="0">
                          <a:solidFill>
                            <a:schemeClr val="tx1"/>
                          </a:solidFill>
                          <a:effectLst/>
                          <a:latin typeface="Times New Roman" pitchFamily="18" charset="0"/>
                          <a:ea typeface="Calibri"/>
                          <a:cs typeface="Times New Roman" pitchFamily="18" charset="0"/>
                        </a:rPr>
                        <a:t>года</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579588">
                <a:tc>
                  <a:txBody>
                    <a:bodyPr/>
                    <a:lstStyle/>
                    <a:p>
                      <a:pPr algn="ctr">
                        <a:lnSpc>
                          <a:spcPct val="115000"/>
                        </a:lnSpc>
                        <a:spcAft>
                          <a:spcPts val="0"/>
                        </a:spcAft>
                        <a:tabLst>
                          <a:tab pos="5039995" algn="l"/>
                        </a:tabLst>
                      </a:pPr>
                      <a:r>
                        <a:rPr lang="ru-RU" sz="1600" b="1" dirty="0">
                          <a:solidFill>
                            <a:schemeClr val="tx1"/>
                          </a:solidFill>
                          <a:effectLst/>
                          <a:latin typeface="Times New Roman" panose="02020603050405020304" pitchFamily="18" charset="0"/>
                          <a:ea typeface="Calibri"/>
                          <a:cs typeface="Times New Roman" panose="02020603050405020304" pitchFamily="18" charset="0"/>
                        </a:rPr>
                        <a:t>Муниципальные и областные</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0"/>
                        </a:spcAft>
                        <a:tabLst>
                          <a:tab pos="5039995" algn="l"/>
                        </a:tabLs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8</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15000"/>
                        </a:lnSpc>
                        <a:spcAft>
                          <a:spcPts val="0"/>
                        </a:spcAft>
                        <a:tabLst>
                          <a:tab pos="5039995" algn="l"/>
                        </a:tabLst>
                      </a:pPr>
                      <a:r>
                        <a:rPr lang="ru-RU" sz="1600" b="1"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00533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765127" y="2430984"/>
            <a:ext cx="7886700" cy="1325563"/>
          </a:xfrm>
        </p:spPr>
        <p:txBody>
          <a:bodyPr>
            <a:normAutofit/>
          </a:bodyPr>
          <a:lstStyle/>
          <a:p>
            <a:pPr algn="ctr"/>
            <a:r>
              <a:rPr lang="ru-RU" sz="6600" b="1" dirty="0">
                <a:latin typeface="Times New Roman" panose="02020603050405020304" pitchFamily="18" charset="0"/>
                <a:cs typeface="Times New Roman" panose="02020603050405020304" pitchFamily="18" charset="0"/>
              </a:rPr>
              <a:t>ЕДИНОБОРСТВА</a:t>
            </a:r>
            <a:endParaRPr lang="ru-RU" sz="6600"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4351" y="-1"/>
            <a:ext cx="2110855" cy="2693451"/>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150" y="3614698"/>
            <a:ext cx="3389578" cy="2108556"/>
          </a:xfrm>
          <a:prstGeom prst="rect">
            <a:avLst/>
          </a:prstGeom>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2237" y="-1"/>
            <a:ext cx="2023727" cy="3043198"/>
          </a:xfrm>
          <a:prstGeom prst="rect">
            <a:avLst/>
          </a:prstGeom>
        </p:spPr>
      </p:pic>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08728" y="3684378"/>
            <a:ext cx="3929622" cy="2360076"/>
          </a:xfrm>
          <a:prstGeom prst="rect">
            <a:avLst/>
          </a:prstGeom>
        </p:spPr>
      </p:pic>
    </p:spTree>
    <p:extLst>
      <p:ext uri="{BB962C8B-B14F-4D97-AF65-F5344CB8AC3E}">
        <p14:creationId xmlns:p14="http://schemas.microsoft.com/office/powerpoint/2010/main" val="2630654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4" name="Объект 3"/>
          <p:cNvSpPr>
            <a:spLocks noGrp="1"/>
          </p:cNvSpPr>
          <p:nvPr>
            <p:ph idx="1"/>
          </p:nvPr>
        </p:nvSpPr>
        <p:spPr>
          <a:xfrm>
            <a:off x="876615" y="899286"/>
            <a:ext cx="8116383" cy="3790160"/>
          </a:xfrm>
        </p:spPr>
        <p:txBody>
          <a:bodyPr>
            <a:normAutofit/>
          </a:bodyPr>
          <a:lstStyle/>
          <a:p>
            <a:pPr marL="0" indent="0" algn="just">
              <a:spcBef>
                <a:spcPts val="0"/>
              </a:spcBef>
              <a:buNone/>
            </a:pPr>
            <a:r>
              <a:rPr lang="ru-RU" sz="1800" dirty="0" smtClean="0">
                <a:latin typeface="Times New Roman" panose="02020603050405020304" pitchFamily="18" charset="0"/>
                <a:cs typeface="Times New Roman" panose="02020603050405020304" pitchFamily="18" charset="0"/>
              </a:rPr>
              <a:t>В ФОКе п. Озерки в 2024 году проведено 3 официальных детских турнира;</a:t>
            </a:r>
            <a:endParaRPr lang="ru-RU" sz="1800" dirty="0">
              <a:latin typeface="Times New Roman" panose="02020603050405020304" pitchFamily="18" charset="0"/>
              <a:cs typeface="Times New Roman" panose="02020603050405020304" pitchFamily="18" charset="0"/>
            </a:endParaRPr>
          </a:p>
          <a:p>
            <a:pPr algn="just">
              <a:spcBef>
                <a:spcPts val="0"/>
              </a:spcBef>
              <a:buFontTx/>
              <a:buChar char="-"/>
            </a:pPr>
            <a:r>
              <a:rPr lang="ru-RU" sz="1800" dirty="0" smtClean="0">
                <a:latin typeface="Times New Roman" panose="02020603050405020304" pitchFamily="18" charset="0"/>
                <a:cs typeface="Times New Roman" panose="02020603050405020304" pitchFamily="18" charset="0"/>
              </a:rPr>
              <a:t>Новогодние турниры 2024-2025 года </a:t>
            </a:r>
            <a:r>
              <a:rPr lang="ru-RU" sz="1800" dirty="0">
                <a:latin typeface="Times New Roman" panose="02020603050405020304" pitchFamily="18" charset="0"/>
                <a:cs typeface="Times New Roman" panose="02020603050405020304" pitchFamily="18" charset="0"/>
              </a:rPr>
              <a:t>по вольной борьбе среди юношей. В </a:t>
            </a:r>
            <a:r>
              <a:rPr lang="ru-RU" sz="1800" dirty="0" smtClean="0">
                <a:latin typeface="Times New Roman" panose="02020603050405020304" pitchFamily="18" charset="0"/>
                <a:cs typeface="Times New Roman" panose="02020603050405020304" pitchFamily="18" charset="0"/>
              </a:rPr>
              <a:t>турнирах </a:t>
            </a:r>
            <a:r>
              <a:rPr lang="ru-RU" sz="1800" dirty="0">
                <a:latin typeface="Times New Roman" panose="02020603050405020304" pitchFamily="18" charset="0"/>
                <a:cs typeface="Times New Roman" panose="02020603050405020304" pitchFamily="18" charset="0"/>
              </a:rPr>
              <a:t>участвовали команды из Калининграда, Зеленоградска, Гурьевска, Гвардейска и команда из Озерков. Спортсмены нашего </a:t>
            </a:r>
            <a:r>
              <a:rPr lang="ru-RU" sz="1800" dirty="0" smtClean="0">
                <a:latin typeface="Times New Roman" panose="02020603050405020304" pitchFamily="18" charset="0"/>
                <a:cs typeface="Times New Roman" panose="02020603050405020304" pitchFamily="18" charset="0"/>
              </a:rPr>
              <a:t>округа выступили достойно и завоевали много призовых мест.</a:t>
            </a:r>
            <a:endParaRPr lang="ru-RU" sz="1800" dirty="0">
              <a:latin typeface="Times New Roman" panose="02020603050405020304" pitchFamily="18" charset="0"/>
              <a:cs typeface="Times New Roman" panose="02020603050405020304" pitchFamily="18" charset="0"/>
            </a:endParaRPr>
          </a:p>
          <a:p>
            <a:pPr marL="0" indent="0" algn="just">
              <a:spcBef>
                <a:spcPts val="0"/>
              </a:spcBef>
              <a:buNone/>
            </a:pPr>
            <a:r>
              <a:rPr lang="ru-RU" sz="1800" dirty="0">
                <a:latin typeface="Times New Roman" panose="02020603050405020304" pitchFamily="18" charset="0"/>
                <a:cs typeface="Times New Roman" panose="02020603050405020304" pitchFamily="18" charset="0"/>
              </a:rPr>
              <a:t>-Традиционный турнир по вольной борьбе среди </a:t>
            </a:r>
            <a:r>
              <a:rPr lang="ru-RU" sz="1800" dirty="0" smtClean="0">
                <a:latin typeface="Times New Roman" panose="02020603050405020304" pitchFamily="18" charset="0"/>
                <a:cs typeface="Times New Roman" panose="02020603050405020304" pitchFamily="18" charset="0"/>
              </a:rPr>
              <a:t>юношей и  </a:t>
            </a:r>
            <a:r>
              <a:rPr lang="ru-RU" sz="1800" dirty="0">
                <a:latin typeface="Times New Roman" panose="02020603050405020304" pitchFamily="18" charset="0"/>
                <a:cs typeface="Times New Roman" panose="02020603050405020304" pitchFamily="18" charset="0"/>
              </a:rPr>
              <a:t>девушек посвященный памяти Иванова А.Д . В турнире участвовали команды из Калининграда, </a:t>
            </a:r>
            <a:r>
              <a:rPr lang="ru-RU" sz="1800" dirty="0" smtClean="0">
                <a:latin typeface="Times New Roman" panose="02020603050405020304" pitchFamily="18" charset="0"/>
                <a:cs typeface="Times New Roman" panose="02020603050405020304" pitchFamily="18" charset="0"/>
              </a:rPr>
              <a:t>Зеленоградска, Балтийска</a:t>
            </a:r>
            <a:r>
              <a:rPr lang="ru-RU" sz="1800" dirty="0">
                <a:latin typeface="Times New Roman" panose="02020603050405020304" pitchFamily="18" charset="0"/>
                <a:cs typeface="Times New Roman" panose="02020603050405020304" pitchFamily="18" charset="0"/>
              </a:rPr>
              <a:t>,</a:t>
            </a:r>
            <a:r>
              <a:rPr lang="ru-RU" sz="1800" dirty="0" smtClean="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Гурьевска, Гвардейска и команда из Озерков</a:t>
            </a:r>
            <a:r>
              <a:rPr lang="ru-RU" sz="1600" dirty="0">
                <a:latin typeface="Times New Roman" panose="02020603050405020304" pitchFamily="18" charset="0"/>
                <a:cs typeface="Times New Roman" panose="02020603050405020304" pitchFamily="18" charset="0"/>
              </a:rPr>
              <a:t>. </a:t>
            </a:r>
          </a:p>
          <a:p>
            <a:pPr marL="0" indent="0" algn="just">
              <a:spcBef>
                <a:spcPts val="0"/>
              </a:spcBef>
              <a:buNone/>
            </a:pPr>
            <a:endParaRPr lang="ru-RU" sz="1600" dirty="0">
              <a:latin typeface="Times New Roman" panose="02020603050405020304" pitchFamily="18" charset="0"/>
              <a:cs typeface="Times New Roman" panose="02020603050405020304" pitchFamily="18" charset="0"/>
            </a:endParaRPr>
          </a:p>
          <a:p>
            <a:pPr marL="0" indent="0" algn="just">
              <a:spcBef>
                <a:spcPts val="0"/>
              </a:spcBef>
              <a:buNone/>
            </a:pPr>
            <a:endParaRPr lang="ru-RU" sz="1600" dirty="0">
              <a:latin typeface="Times New Roman" panose="02020603050405020304" pitchFamily="18" charset="0"/>
              <a:cs typeface="Times New Roman" panose="02020603050405020304" pitchFamily="18" charset="0"/>
            </a:endParaRPr>
          </a:p>
          <a:p>
            <a:pPr marL="0" indent="0" algn="just">
              <a:spcBef>
                <a:spcPts val="0"/>
              </a:spcBef>
              <a:buNone/>
            </a:pPr>
            <a:endParaRPr lang="ru-RU" dirty="0">
              <a:latin typeface="Times New Roman" panose="02020603050405020304" pitchFamily="18" charset="0"/>
              <a:cs typeface="Times New Roman" panose="02020603050405020304" pitchFamily="18" charset="0"/>
            </a:endParaRPr>
          </a:p>
          <a:p>
            <a:pPr algn="just">
              <a:spcBef>
                <a:spcPts val="0"/>
              </a:spcBef>
            </a:pPr>
            <a:endParaRPr lang="ru-RU" dirty="0">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7EDD7F34-C8C1-400D-95D3-385E67213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7513" y="3258589"/>
            <a:ext cx="4267940" cy="3367964"/>
          </a:xfrm>
          <a:prstGeom prst="rect">
            <a:avLst/>
          </a:prstGeom>
        </p:spPr>
      </p:pic>
      <p:sp>
        <p:nvSpPr>
          <p:cNvPr id="3" name="TextBox 2">
            <a:extLst>
              <a:ext uri="{FF2B5EF4-FFF2-40B4-BE49-F238E27FC236}">
                <a16:creationId xmlns:a16="http://schemas.microsoft.com/office/drawing/2014/main" id="{1654C46B-3207-42C6-B617-FDCEBB8B3F03}"/>
              </a:ext>
            </a:extLst>
          </p:cNvPr>
          <p:cNvSpPr txBox="1"/>
          <p:nvPr/>
        </p:nvSpPr>
        <p:spPr>
          <a:xfrm>
            <a:off x="1277137" y="440721"/>
            <a:ext cx="7292529" cy="369332"/>
          </a:xfrm>
          <a:prstGeom prst="rect">
            <a:avLst/>
          </a:prstGeom>
          <a:noFill/>
        </p:spPr>
        <p:txBody>
          <a:bodyPr wrap="square" rtlCol="0">
            <a:spAutoFit/>
          </a:bodyPr>
          <a:lstStyle/>
          <a:p>
            <a:pPr algn="ctr"/>
            <a:r>
              <a:rPr lang="ru-RU" b="1" dirty="0">
                <a:latin typeface="Times New Roman" panose="02020603050405020304" pitchFamily="18" charset="0"/>
                <a:cs typeface="Times New Roman" panose="02020603050405020304" pitchFamily="18" charset="0"/>
              </a:rPr>
              <a:t>ВОЛЬНАЯ БОРЬБА</a:t>
            </a: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175462"/>
            <a:ext cx="4530436" cy="3682538"/>
          </a:xfrm>
          <a:prstGeom prst="rect">
            <a:avLst/>
          </a:prstGeom>
        </p:spPr>
      </p:pic>
    </p:spTree>
    <p:extLst>
      <p:ext uri="{BB962C8B-B14F-4D97-AF65-F5344CB8AC3E}">
        <p14:creationId xmlns:p14="http://schemas.microsoft.com/office/powerpoint/2010/main" val="418964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1073098" y="365127"/>
            <a:ext cx="7442252" cy="198532"/>
          </a:xfrm>
        </p:spPr>
        <p:txBody>
          <a:bodyPr>
            <a:noAutofit/>
          </a:bodyPr>
          <a:lstStyle/>
          <a:p>
            <a:pPr algn="ctr"/>
            <a:r>
              <a:rPr lang="ru-RU" sz="3600" b="1" dirty="0">
                <a:latin typeface="Times New Roman" panose="02020603050405020304" pitchFamily="18" charset="0"/>
                <a:cs typeface="Times New Roman" panose="02020603050405020304" pitchFamily="18" charset="0"/>
              </a:rPr>
              <a:t>ДОСТИЖЕНИЯ ЕДИНОБОРЦЕВ</a:t>
            </a:r>
            <a:endParaRPr lang="ru-RU" sz="3600" dirty="0"/>
          </a:p>
        </p:txBody>
      </p:sp>
      <p:pic>
        <p:nvPicPr>
          <p:cNvPr id="7" name="Объект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4017" y="738024"/>
            <a:ext cx="4317148" cy="2898307"/>
          </a:xfr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5863" y="738024"/>
            <a:ext cx="4108707" cy="2898307"/>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3862" y="3636331"/>
            <a:ext cx="5311833" cy="3134486"/>
          </a:xfrm>
          <a:prstGeom prst="rect">
            <a:avLst/>
          </a:prstGeom>
        </p:spPr>
      </p:pic>
    </p:spTree>
    <p:extLst>
      <p:ext uri="{BB962C8B-B14F-4D97-AF65-F5344CB8AC3E}">
        <p14:creationId xmlns:p14="http://schemas.microsoft.com/office/powerpoint/2010/main" val="740434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989902" y="399576"/>
            <a:ext cx="7910818" cy="562922"/>
          </a:xfrm>
        </p:spPr>
        <p:txBody>
          <a:bodyPr>
            <a:noAutofit/>
          </a:bodyPr>
          <a:lstStyle/>
          <a:p>
            <a:pPr algn="ctr"/>
            <a:r>
              <a:rPr lang="ru-RU" sz="3600" dirty="0"/>
              <a:t> </a:t>
            </a:r>
            <a:r>
              <a:rPr lang="ru-RU" sz="2800" b="1" dirty="0">
                <a:latin typeface="Times New Roman" panose="02020603050405020304" pitchFamily="18" charset="0"/>
                <a:cs typeface="Times New Roman" panose="02020603050405020304" pitchFamily="18" charset="0"/>
              </a:rPr>
              <a:t>Киокушинкай</a:t>
            </a:r>
            <a:r>
              <a:rPr lang="ru-RU" sz="3600" b="1" dirty="0"/>
              <a:t> карате</a:t>
            </a:r>
          </a:p>
        </p:txBody>
      </p:sp>
      <p:sp>
        <p:nvSpPr>
          <p:cNvPr id="3" name="Объект 2">
            <a:extLst>
              <a:ext uri="{FF2B5EF4-FFF2-40B4-BE49-F238E27FC236}">
                <a16:creationId xmlns:a16="http://schemas.microsoft.com/office/drawing/2014/main" id="{583DFF5E-8C3A-4A8A-BBAD-FCDF6D1CBC8B}"/>
              </a:ext>
            </a:extLst>
          </p:cNvPr>
          <p:cNvSpPr>
            <a:spLocks noGrp="1"/>
          </p:cNvSpPr>
          <p:nvPr>
            <p:ph idx="1"/>
          </p:nvPr>
        </p:nvSpPr>
        <p:spPr>
          <a:xfrm>
            <a:off x="1178896" y="1191237"/>
            <a:ext cx="7595988" cy="4985726"/>
          </a:xfrm>
        </p:spPr>
        <p:txBody>
          <a:bodyPr>
            <a:normAutofit/>
          </a:bodyPr>
          <a:lstStyle/>
          <a:p>
            <a:r>
              <a:rPr lang="ru-RU" sz="2000" b="1" dirty="0">
                <a:latin typeface="Times New Roman" panose="02020603050405020304" pitchFamily="18" charset="0"/>
                <a:cs typeface="Times New Roman" panose="02020603050405020304" pitchFamily="18" charset="0"/>
              </a:rPr>
              <a:t>Проведено 11 официальных турниров</a:t>
            </a:r>
          </a:p>
          <a:p>
            <a:r>
              <a:rPr lang="en-US"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Открытый турнир по Киокушинкай карате – до «Татами дружбы» – г. Гвардейск </a:t>
            </a:r>
            <a:r>
              <a:rPr lang="ru-RU" sz="2000" b="1" dirty="0" smtClean="0">
                <a:latin typeface="Times New Roman" panose="02020603050405020304" pitchFamily="18" charset="0"/>
                <a:cs typeface="Times New Roman" panose="02020603050405020304" pitchFamily="18" charset="0"/>
              </a:rPr>
              <a:t>2024г</a:t>
            </a:r>
            <a:r>
              <a:rPr lang="ru-RU" sz="2000" b="1" dirty="0">
                <a:latin typeface="Times New Roman" panose="02020603050405020304" pitchFamily="18" charset="0"/>
                <a:cs typeface="Times New Roman" panose="02020603050405020304" pitchFamily="18" charset="0"/>
              </a:rPr>
              <a:t>. (1 место – 8 человек, 2 место – 9 человек, 3 место 11 человек. 36 участников – 28 медалистов).</a:t>
            </a:r>
          </a:p>
          <a:p>
            <a:r>
              <a:rPr lang="en-US"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Турнир по каратэ посвященный дню защитника отечества – г. Гусев 2024 г. (1 место – 5 человек, 2 – место – 8 человек, 3 место – 6 человек).</a:t>
            </a:r>
          </a:p>
          <a:p>
            <a:r>
              <a:rPr lang="en-US" sz="2000" b="1"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«Кубок Новичка Союза </a:t>
            </a:r>
            <a:r>
              <a:rPr lang="ru-RU" sz="2000" b="1" dirty="0" err="1">
                <a:latin typeface="Times New Roman" panose="02020603050405020304" pitchFamily="18" charset="0"/>
                <a:cs typeface="Times New Roman" panose="02020603050405020304" pitchFamily="18" charset="0"/>
              </a:rPr>
              <a:t>Киокушин</a:t>
            </a:r>
            <a:r>
              <a:rPr lang="ru-RU" sz="2000" b="1" dirty="0">
                <a:latin typeface="Times New Roman" panose="02020603050405020304" pitchFamily="18" charset="0"/>
                <a:cs typeface="Times New Roman" panose="02020603050405020304" pitchFamily="18" charset="0"/>
              </a:rPr>
              <a:t> Каратэ России 2024" – г. Калининград 2024 г. -  (1 место </a:t>
            </a:r>
            <a:r>
              <a:rPr lang="ru-RU" sz="2000" b="1" dirty="0" smtClean="0">
                <a:latin typeface="Times New Roman" panose="02020603050405020304" pitchFamily="18" charset="0"/>
                <a:cs typeface="Times New Roman" panose="02020603050405020304" pitchFamily="18" charset="0"/>
              </a:rPr>
              <a:t>-4 человека,2 </a:t>
            </a:r>
            <a:r>
              <a:rPr lang="ru-RU" sz="2000" b="1" dirty="0">
                <a:latin typeface="Times New Roman" panose="02020603050405020304" pitchFamily="18" charset="0"/>
                <a:cs typeface="Times New Roman" panose="02020603050405020304" pitchFamily="18" charset="0"/>
              </a:rPr>
              <a:t>место </a:t>
            </a:r>
            <a:r>
              <a:rPr lang="ru-RU" sz="2000" b="1" dirty="0" smtClean="0">
                <a:latin typeface="Times New Roman" panose="02020603050405020304" pitchFamily="18" charset="0"/>
                <a:cs typeface="Times New Roman" panose="02020603050405020304" pitchFamily="18" charset="0"/>
              </a:rPr>
              <a:t>– 5 человек, </a:t>
            </a:r>
            <a:r>
              <a:rPr lang="ru-RU" sz="2000" b="1" dirty="0">
                <a:latin typeface="Times New Roman" panose="02020603050405020304" pitchFamily="18" charset="0"/>
                <a:cs typeface="Times New Roman" panose="02020603050405020304" pitchFamily="18" charset="0"/>
              </a:rPr>
              <a:t>3 место </a:t>
            </a:r>
            <a:r>
              <a:rPr lang="ru-RU" sz="2000" b="1" dirty="0" smtClean="0">
                <a:latin typeface="Times New Roman" panose="02020603050405020304" pitchFamily="18" charset="0"/>
                <a:cs typeface="Times New Roman" panose="02020603050405020304" pitchFamily="18" charset="0"/>
              </a:rPr>
              <a:t>– 7 человек).</a:t>
            </a:r>
          </a:p>
          <a:p>
            <a:r>
              <a:rPr lang="ru-RU" sz="2000" b="1" dirty="0" smtClean="0">
                <a:latin typeface="Times New Roman" panose="02020603050405020304" pitchFamily="18" charset="0"/>
                <a:cs typeface="Times New Roman" panose="02020603050405020304" pitchFamily="18" charset="0"/>
              </a:rPr>
              <a:t>Ежегодный турнир « Весенние надежды» март 2024 г. и март 2025 г. п. Знаменск. Эти турниры собрали более 100 спортсменов из разных городов Калининградской области. </a:t>
            </a:r>
          </a:p>
          <a:p>
            <a:endParaRPr lang="ru-RU" sz="2000" b="1" dirty="0">
              <a:latin typeface="Times New Roman" panose="02020603050405020304" pitchFamily="18" charset="0"/>
              <a:cs typeface="Times New Roman" panose="02020603050405020304" pitchFamily="18" charset="0"/>
            </a:endParaRPr>
          </a:p>
          <a:p>
            <a:endParaRPr lang="ru-RU" sz="2000" dirty="0"/>
          </a:p>
          <a:p>
            <a:endParaRPr lang="ru-RU" dirty="0"/>
          </a:p>
        </p:txBody>
      </p:sp>
    </p:spTree>
    <p:extLst>
      <p:ext uri="{BB962C8B-B14F-4D97-AF65-F5344CB8AC3E}">
        <p14:creationId xmlns:p14="http://schemas.microsoft.com/office/powerpoint/2010/main" val="5904906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628650" y="125835"/>
            <a:ext cx="8230122" cy="587230"/>
          </a:xfrm>
        </p:spPr>
        <p:txBody>
          <a:bodyPr>
            <a:noAutofit/>
          </a:bodyPr>
          <a:lstStyle/>
          <a:p>
            <a:pPr algn="ctr"/>
            <a:endParaRPr lang="ru-RU" sz="2800" b="1"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FE94C3BF-2C1D-48D4-9F23-1510FFF28C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15" y="4219661"/>
            <a:ext cx="3556931" cy="2512504"/>
          </a:xfrm>
          <a:prstGeom prst="rect">
            <a:avLst/>
          </a:prstGeom>
        </p:spPr>
      </p:pic>
      <p:sp>
        <p:nvSpPr>
          <p:cNvPr id="15" name="Объект 14">
            <a:extLst>
              <a:ext uri="{FF2B5EF4-FFF2-40B4-BE49-F238E27FC236}">
                <a16:creationId xmlns:a16="http://schemas.microsoft.com/office/drawing/2014/main" id="{CC7ABBE0-F6ED-4924-B1FC-DF1B1A845335}"/>
              </a:ext>
            </a:extLst>
          </p:cNvPr>
          <p:cNvSpPr>
            <a:spLocks noGrp="1"/>
          </p:cNvSpPr>
          <p:nvPr>
            <p:ph idx="1"/>
          </p:nvPr>
        </p:nvSpPr>
        <p:spPr>
          <a:xfrm>
            <a:off x="628650" y="595618"/>
            <a:ext cx="8397904" cy="3624043"/>
          </a:xfrm>
        </p:spPr>
        <p:txBody>
          <a:bodyPr>
            <a:normAutofit fontScale="55000" lnSpcReduction="20000"/>
          </a:bodyPr>
          <a:lstStyle/>
          <a:p>
            <a:r>
              <a:rPr lang="ru-RU" dirty="0">
                <a:latin typeface="Times New Roman" panose="02020603050405020304" pitchFamily="18" charset="0"/>
                <a:cs typeface="Times New Roman" panose="02020603050405020304" pitchFamily="18" charset="0"/>
              </a:rPr>
              <a:t>Проведено </a:t>
            </a:r>
            <a:r>
              <a:rPr lang="ru-RU" dirty="0" smtClean="0">
                <a:latin typeface="Times New Roman" panose="02020603050405020304" pitchFamily="18" charset="0"/>
                <a:cs typeface="Times New Roman" panose="02020603050405020304" pitchFamily="18" charset="0"/>
              </a:rPr>
              <a:t>14 официальных </a:t>
            </a:r>
            <a:r>
              <a:rPr lang="ru-RU" dirty="0">
                <a:latin typeface="Times New Roman" panose="02020603050405020304" pitchFamily="18" charset="0"/>
                <a:cs typeface="Times New Roman" panose="02020603050405020304" pitchFamily="18" charset="0"/>
              </a:rPr>
              <a:t>турниров.</a:t>
            </a:r>
          </a:p>
          <a:p>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Фестиваль рукопашного боя – г. Калининград 2024 г. - 1 место - Дорожкин Прохор, </a:t>
            </a:r>
            <a:r>
              <a:rPr lang="ru-RU" dirty="0" err="1">
                <a:latin typeface="Times New Roman" panose="02020603050405020304" pitchFamily="18" charset="0"/>
                <a:cs typeface="Times New Roman" panose="02020603050405020304" pitchFamily="18" charset="0"/>
              </a:rPr>
              <a:t>Алеминов</a:t>
            </a:r>
            <a:r>
              <a:rPr lang="ru-RU" dirty="0">
                <a:latin typeface="Times New Roman" panose="02020603050405020304" pitchFamily="18" charset="0"/>
                <a:cs typeface="Times New Roman" panose="02020603050405020304" pitchFamily="18" charset="0"/>
              </a:rPr>
              <a:t> Тимур, 2 место - Демченко Виталий, 3 место - Литвинов Виктор, </a:t>
            </a:r>
            <a:r>
              <a:rPr lang="ru-RU" dirty="0" err="1">
                <a:latin typeface="Times New Roman" panose="02020603050405020304" pitchFamily="18" charset="0"/>
                <a:cs typeface="Times New Roman" panose="02020603050405020304" pitchFamily="18" charset="0"/>
              </a:rPr>
              <a:t>Климантович</a:t>
            </a:r>
            <a:r>
              <a:rPr lang="ru-RU" dirty="0">
                <a:latin typeface="Times New Roman" panose="02020603050405020304" pitchFamily="18" charset="0"/>
                <a:cs typeface="Times New Roman" panose="02020603050405020304" pitchFamily="18" charset="0"/>
              </a:rPr>
              <a:t> Никита, Захаров Вадим, Гордеев Тимофей.</a:t>
            </a:r>
          </a:p>
          <a:p>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Фестиваль Восточных единоборств – май 2024. </a:t>
            </a:r>
            <a:r>
              <a:rPr lang="ru-RU" dirty="0" err="1">
                <a:latin typeface="Times New Roman" panose="02020603050405020304" pitchFamily="18" charset="0"/>
                <a:cs typeface="Times New Roman" panose="02020603050405020304" pitchFamily="18" charset="0"/>
              </a:rPr>
              <a:t>Шатравка</a:t>
            </a:r>
            <a:r>
              <a:rPr lang="ru-RU" dirty="0">
                <a:latin typeface="Times New Roman" panose="02020603050405020304" pitchFamily="18" charset="0"/>
                <a:cs typeface="Times New Roman" panose="02020603050405020304" pitchFamily="18" charset="0"/>
              </a:rPr>
              <a:t> Кирилл, Корнеев Павел, Дорожкин Прохор, </a:t>
            </a:r>
            <a:r>
              <a:rPr lang="ru-RU" dirty="0" err="1">
                <a:latin typeface="Times New Roman" panose="02020603050405020304" pitchFamily="18" charset="0"/>
                <a:cs typeface="Times New Roman" panose="02020603050405020304" pitchFamily="18" charset="0"/>
              </a:rPr>
              <a:t>Межлумян</a:t>
            </a:r>
            <a:r>
              <a:rPr lang="ru-RU" dirty="0">
                <a:latin typeface="Times New Roman" panose="02020603050405020304" pitchFamily="18" charset="0"/>
                <a:cs typeface="Times New Roman" panose="02020603050405020304" pitchFamily="18" charset="0"/>
              </a:rPr>
              <a:t> Артур - 1 место, Бойко Алина, Иванов Александр, Романов Виктор, Иванов Александр, Бельский Максим – 2 место, </a:t>
            </a:r>
            <a:r>
              <a:rPr lang="ru-RU" dirty="0" err="1">
                <a:latin typeface="Times New Roman" panose="02020603050405020304" pitchFamily="18" charset="0"/>
                <a:cs typeface="Times New Roman" panose="02020603050405020304" pitchFamily="18" charset="0"/>
              </a:rPr>
              <a:t>Прохира</a:t>
            </a:r>
            <a:r>
              <a:rPr lang="ru-RU" dirty="0">
                <a:latin typeface="Times New Roman" panose="02020603050405020304" pitchFamily="18" charset="0"/>
                <a:cs typeface="Times New Roman" panose="02020603050405020304" pitchFamily="18" charset="0"/>
              </a:rPr>
              <a:t> Кирилл – 3 место.</a:t>
            </a:r>
          </a:p>
          <a:p>
            <a:r>
              <a:rPr lang="ru-RU" dirty="0">
                <a:latin typeface="Times New Roman" panose="02020603050405020304" pitchFamily="18" charset="0"/>
                <a:cs typeface="Times New Roman" panose="02020603050405020304" pitchFamily="18" charset="0"/>
              </a:rPr>
              <a:t>Фестиваль по рукопашному бою: </a:t>
            </a:r>
            <a:r>
              <a:rPr lang="ru-RU" dirty="0" err="1">
                <a:latin typeface="Times New Roman" panose="02020603050405020304" pitchFamily="18" charset="0"/>
                <a:cs typeface="Times New Roman" panose="02020603050405020304" pitchFamily="18" charset="0"/>
              </a:rPr>
              <a:t>Шатравка</a:t>
            </a:r>
            <a:r>
              <a:rPr lang="ru-RU" dirty="0">
                <a:latin typeface="Times New Roman" panose="02020603050405020304" pitchFamily="18" charset="0"/>
                <a:cs typeface="Times New Roman" panose="02020603050405020304" pitchFamily="18" charset="0"/>
              </a:rPr>
              <a:t> Кирилл, Корнеев Павел, Дорожкин Прохор, </a:t>
            </a:r>
            <a:r>
              <a:rPr lang="ru-RU" dirty="0" err="1">
                <a:latin typeface="Times New Roman" panose="02020603050405020304" pitchFamily="18" charset="0"/>
                <a:cs typeface="Times New Roman" panose="02020603050405020304" pitchFamily="18" charset="0"/>
              </a:rPr>
              <a:t>Межлумян</a:t>
            </a:r>
            <a:r>
              <a:rPr lang="ru-RU" dirty="0">
                <a:latin typeface="Times New Roman" panose="02020603050405020304" pitchFamily="18" charset="0"/>
                <a:cs typeface="Times New Roman" panose="02020603050405020304" pitchFamily="18" charset="0"/>
              </a:rPr>
              <a:t> Артур - 1 место, Бойко Алина, Иванов Александр, Романов Виктор, Иванов Александр, Бельский Максим – 2 место, </a:t>
            </a:r>
            <a:r>
              <a:rPr lang="ru-RU" dirty="0" err="1">
                <a:latin typeface="Times New Roman" panose="02020603050405020304" pitchFamily="18" charset="0"/>
                <a:cs typeface="Times New Roman" panose="02020603050405020304" pitchFamily="18" charset="0"/>
              </a:rPr>
              <a:t>Прохира</a:t>
            </a:r>
            <a:r>
              <a:rPr lang="ru-RU" dirty="0">
                <a:latin typeface="Times New Roman" panose="02020603050405020304" pitchFamily="18" charset="0"/>
                <a:cs typeface="Times New Roman" panose="02020603050405020304" pitchFamily="18" charset="0"/>
              </a:rPr>
              <a:t> Кирилл – 3 место. Открытый ринг: </a:t>
            </a:r>
            <a:r>
              <a:rPr lang="ru-RU" dirty="0" err="1">
                <a:latin typeface="Times New Roman" panose="02020603050405020304" pitchFamily="18" charset="0"/>
                <a:cs typeface="Times New Roman" panose="02020603050405020304" pitchFamily="18" charset="0"/>
              </a:rPr>
              <a:t>Алеминов</a:t>
            </a:r>
            <a:r>
              <a:rPr lang="ru-RU" dirty="0">
                <a:latin typeface="Times New Roman" panose="02020603050405020304" pitchFamily="18" charset="0"/>
                <a:cs typeface="Times New Roman" panose="02020603050405020304" pitchFamily="18" charset="0"/>
              </a:rPr>
              <a:t> Тимур, </a:t>
            </a:r>
            <a:r>
              <a:rPr lang="ru-RU" dirty="0" err="1">
                <a:latin typeface="Times New Roman" panose="02020603050405020304" pitchFamily="18" charset="0"/>
                <a:cs typeface="Times New Roman" panose="02020603050405020304" pitchFamily="18" charset="0"/>
              </a:rPr>
              <a:t>Ленюшкин</a:t>
            </a:r>
            <a:r>
              <a:rPr lang="ru-RU" dirty="0">
                <a:latin typeface="Times New Roman" panose="02020603050405020304" pitchFamily="18" charset="0"/>
                <a:cs typeface="Times New Roman" panose="02020603050405020304" pitchFamily="18" charset="0"/>
              </a:rPr>
              <a:t> Роман, Демченко Виталий – 1 место, Гордеев Тимофей, Захаров Вадим, Литвинов Виктор – 3 место.</a:t>
            </a:r>
          </a:p>
          <a:p>
            <a:r>
              <a:rPr lang="ru-RU" dirty="0">
                <a:latin typeface="Times New Roman" panose="02020603050405020304" pitchFamily="18" charset="0"/>
                <a:cs typeface="Times New Roman" panose="02020603050405020304" pitchFamily="18" charset="0"/>
              </a:rPr>
              <a:t>- Чемпионат и первенство Калининградской области по кикбоксингу – г. Калининград – февраль </a:t>
            </a:r>
            <a:r>
              <a:rPr lang="ru-RU" dirty="0" smtClean="0">
                <a:latin typeface="Times New Roman" panose="02020603050405020304" pitchFamily="18" charset="0"/>
                <a:cs typeface="Times New Roman" panose="02020603050405020304" pitchFamily="18" charset="0"/>
              </a:rPr>
              <a:t>2025 г. </a:t>
            </a:r>
            <a:r>
              <a:rPr lang="ru-RU" dirty="0">
                <a:latin typeface="Times New Roman" panose="02020603050405020304" pitchFamily="18" charset="0"/>
                <a:cs typeface="Times New Roman" panose="02020603050405020304" pitchFamily="18" charset="0"/>
              </a:rPr>
              <a:t>По результатам этих соревнований состоится отбор в сборную области. Первое место заняла Гончарова Александра (13 лет), вторые места заняли: Бойко Алина (10 лет) и Дорожкин Прохор (13 лет), третье место занял Романов Виктор (10 лет).</a:t>
            </a:r>
          </a:p>
          <a:p>
            <a:endParaRPr lang="ru-RU" dirty="0"/>
          </a:p>
        </p:txBody>
      </p:sp>
      <p:pic>
        <p:nvPicPr>
          <p:cNvPr id="2" name="Рисунок 1"/>
          <p:cNvPicPr>
            <a:picLocks noChangeAspect="1"/>
          </p:cNvPicPr>
          <p:nvPr/>
        </p:nvPicPr>
        <p:blipFill rotWithShape="1">
          <a:blip r:embed="rId4">
            <a:extLst>
              <a:ext uri="{28A0092B-C50C-407E-A947-70E740481C1C}">
                <a14:useLocalDpi xmlns:a14="http://schemas.microsoft.com/office/drawing/2010/main" val="0"/>
              </a:ext>
            </a:extLst>
          </a:blip>
          <a:srcRect t="29592"/>
          <a:stretch/>
        </p:blipFill>
        <p:spPr>
          <a:xfrm>
            <a:off x="1423634" y="3715790"/>
            <a:ext cx="2942705" cy="3075404"/>
          </a:xfrm>
          <a:prstGeom prst="rect">
            <a:avLst/>
          </a:prstGeom>
        </p:spPr>
      </p:pic>
    </p:spTree>
    <p:extLst>
      <p:ext uri="{BB962C8B-B14F-4D97-AF65-F5344CB8AC3E}">
        <p14:creationId xmlns:p14="http://schemas.microsoft.com/office/powerpoint/2010/main" val="7891378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52C68514-410B-4BD5-8320-1891A09DD322}"/>
              </a:ext>
            </a:extLst>
          </p:cNvPr>
          <p:cNvPicPr>
            <a:picLocks noChangeAspect="1"/>
          </p:cNvPicPr>
          <p:nvPr/>
        </p:nvPicPr>
        <p:blipFill>
          <a:blip r:embed="rId2"/>
          <a:stretch>
            <a:fillRect/>
          </a:stretch>
        </p:blipFill>
        <p:spPr>
          <a:xfrm>
            <a:off x="0" y="0"/>
            <a:ext cx="9137905" cy="6858000"/>
          </a:xfrm>
          <a:prstGeom prst="rect">
            <a:avLst/>
          </a:prstGeom>
        </p:spPr>
      </p:pic>
      <p:sp>
        <p:nvSpPr>
          <p:cNvPr id="2" name="Заголовок 1">
            <a:extLst>
              <a:ext uri="{FF2B5EF4-FFF2-40B4-BE49-F238E27FC236}">
                <a16:creationId xmlns:a16="http://schemas.microsoft.com/office/drawing/2014/main" id="{04F5BB8E-BD22-48D5-A9C2-9BCDC9B6720C}"/>
              </a:ext>
            </a:extLst>
          </p:cNvPr>
          <p:cNvSpPr>
            <a:spLocks noGrp="1"/>
          </p:cNvSpPr>
          <p:nvPr>
            <p:ph type="title"/>
          </p:nvPr>
        </p:nvSpPr>
        <p:spPr>
          <a:xfrm>
            <a:off x="1887524" y="251670"/>
            <a:ext cx="6627825" cy="919669"/>
          </a:xfrm>
        </p:spPr>
        <p:txBody>
          <a:bodyPr>
            <a:normAutofit/>
          </a:bodyPr>
          <a:lstStyle/>
          <a:p>
            <a:r>
              <a:rPr lang="ru-RU" b="1" dirty="0">
                <a:latin typeface="Microsoft JhengHei" panose="020B0604030504040204" pitchFamily="34" charset="-120"/>
                <a:ea typeface="Microsoft JhengHei" panose="020B0604030504040204" pitchFamily="34" charset="-120"/>
              </a:rPr>
              <a:t>  </a:t>
            </a:r>
            <a:r>
              <a:rPr lang="ru-RU" sz="2800" b="1" dirty="0">
                <a:latin typeface="Times New Roman" panose="02020603050405020304" pitchFamily="18" charset="0"/>
                <a:ea typeface="Microsoft JhengHei" panose="020B0604030504040204" pitchFamily="34" charset="-120"/>
                <a:cs typeface="Times New Roman" panose="02020603050405020304" pitchFamily="18" charset="0"/>
              </a:rPr>
              <a:t>СПОРТИВНАЯ АКРОБАТИКА</a:t>
            </a:r>
          </a:p>
        </p:txBody>
      </p:sp>
      <p:sp>
        <p:nvSpPr>
          <p:cNvPr id="3" name="Объект 2">
            <a:extLst>
              <a:ext uri="{FF2B5EF4-FFF2-40B4-BE49-F238E27FC236}">
                <a16:creationId xmlns:a16="http://schemas.microsoft.com/office/drawing/2014/main" id="{BEE34EF1-FCCB-44B6-A019-83BB950298DF}"/>
              </a:ext>
            </a:extLst>
          </p:cNvPr>
          <p:cNvSpPr>
            <a:spLocks noGrp="1"/>
          </p:cNvSpPr>
          <p:nvPr>
            <p:ph idx="1"/>
          </p:nvPr>
        </p:nvSpPr>
        <p:spPr>
          <a:xfrm>
            <a:off x="1711354" y="1249961"/>
            <a:ext cx="7164198" cy="2248941"/>
          </a:xfrm>
        </p:spPr>
        <p:txBody>
          <a:bodyPr>
            <a:noAutofit/>
          </a:bodyPr>
          <a:lstStyle/>
          <a:p>
            <a:pPr marL="0" indent="0">
              <a:buNone/>
            </a:pPr>
            <a:r>
              <a:rPr lang="ru-RU" sz="1200" b="1" dirty="0">
                <a:latin typeface="Times New Roman" panose="02020603050405020304" pitchFamily="18" charset="0"/>
                <a:cs typeface="Times New Roman" panose="02020603050405020304" pitchFamily="18" charset="0"/>
              </a:rPr>
              <a:t>2024 год: </a:t>
            </a:r>
            <a:r>
              <a:rPr lang="ru-RU" sz="1200" b="1" dirty="0" smtClean="0">
                <a:latin typeface="Times New Roman" panose="02020603050405020304" pitchFamily="18" charset="0"/>
                <a:cs typeface="Times New Roman" panose="02020603050405020304" pitchFamily="18" charset="0"/>
              </a:rPr>
              <a:t>Областные </a:t>
            </a:r>
            <a:r>
              <a:rPr lang="ru-RU" sz="1200" b="1" dirty="0">
                <a:latin typeface="Times New Roman" panose="02020603050405020304" pitchFamily="18" charset="0"/>
                <a:cs typeface="Times New Roman" panose="02020603050405020304" pitchFamily="18" charset="0"/>
              </a:rPr>
              <a:t>весенние соревнования, апрель 2024, г. Светлый: </a:t>
            </a:r>
            <a:r>
              <a:rPr lang="ru-RU" sz="1200" b="1" dirty="0" smtClean="0">
                <a:latin typeface="Times New Roman" panose="02020603050405020304" pitchFamily="18" charset="0"/>
                <a:cs typeface="Times New Roman" panose="02020603050405020304" pitchFamily="18" charset="0"/>
              </a:rPr>
              <a:t>1 </a:t>
            </a:r>
            <a:r>
              <a:rPr lang="ru-RU" sz="1200" b="1" dirty="0">
                <a:latin typeface="Times New Roman" panose="02020603050405020304" pitchFamily="18" charset="0"/>
                <a:cs typeface="Times New Roman" panose="02020603050405020304" pitchFamily="18" charset="0"/>
              </a:rPr>
              <a:t>место - Женская </a:t>
            </a:r>
            <a:r>
              <a:rPr lang="ru-RU" sz="1200" b="1" dirty="0" smtClean="0">
                <a:latin typeface="Times New Roman" panose="02020603050405020304" pitchFamily="18" charset="0"/>
                <a:cs typeface="Times New Roman" panose="02020603050405020304" pitchFamily="18" charset="0"/>
              </a:rPr>
              <a:t>группа,2 </a:t>
            </a:r>
            <a:r>
              <a:rPr lang="ru-RU" sz="1200" b="1" dirty="0">
                <a:latin typeface="Times New Roman" panose="02020603050405020304" pitchFamily="18" charset="0"/>
                <a:cs typeface="Times New Roman" panose="02020603050405020304" pitchFamily="18" charset="0"/>
              </a:rPr>
              <a:t>место- Женская </a:t>
            </a:r>
            <a:r>
              <a:rPr lang="ru-RU" sz="1200" b="1" dirty="0" smtClean="0">
                <a:latin typeface="Times New Roman" panose="02020603050405020304" pitchFamily="18" charset="0"/>
                <a:cs typeface="Times New Roman" panose="02020603050405020304" pitchFamily="18" charset="0"/>
              </a:rPr>
              <a:t>группа,3 </a:t>
            </a:r>
            <a:r>
              <a:rPr lang="ru-RU" sz="1200" b="1" dirty="0">
                <a:latin typeface="Times New Roman" panose="02020603050405020304" pitchFamily="18" charset="0"/>
                <a:cs typeface="Times New Roman" panose="02020603050405020304" pitchFamily="18" charset="0"/>
              </a:rPr>
              <a:t>место- Мужская пара; Смешанная пара </a:t>
            </a:r>
            <a:r>
              <a:rPr lang="ru-RU" sz="1200" b="1" dirty="0" smtClean="0">
                <a:latin typeface="Times New Roman" panose="02020603050405020304" pitchFamily="18" charset="0"/>
                <a:cs typeface="Times New Roman" panose="02020603050405020304" pitchFamily="18" charset="0"/>
              </a:rPr>
              <a:t>Акробатика</a:t>
            </a:r>
            <a:r>
              <a:rPr lang="ru-RU" sz="1200" b="1" dirty="0">
                <a:latin typeface="Times New Roman" panose="02020603050405020304" pitchFamily="18" charset="0"/>
                <a:cs typeface="Times New Roman" panose="02020603050405020304" pitchFamily="18" charset="0"/>
              </a:rPr>
              <a:t>, май 2024, </a:t>
            </a:r>
            <a:r>
              <a:rPr lang="ru-RU" sz="1200" b="1" dirty="0" smtClean="0">
                <a:latin typeface="Times New Roman" panose="02020603050405020304" pitchFamily="18" charset="0"/>
                <a:cs typeface="Times New Roman" panose="02020603050405020304" pitchFamily="18" charset="0"/>
              </a:rPr>
              <a:t>Калининград</a:t>
            </a:r>
            <a:r>
              <a:rPr lang="ru-RU" sz="1200" b="1" dirty="0">
                <a:latin typeface="Times New Roman" panose="02020603050405020304" pitchFamily="18" charset="0"/>
                <a:cs typeface="Times New Roman" panose="02020603050405020304" pitchFamily="18" charset="0"/>
              </a:rPr>
              <a:t>: </a:t>
            </a:r>
            <a:r>
              <a:rPr lang="ru-RU" sz="1200" b="1" dirty="0" smtClean="0">
                <a:latin typeface="Times New Roman" panose="02020603050405020304" pitchFamily="18" charset="0"/>
                <a:cs typeface="Times New Roman" panose="02020603050405020304" pitchFamily="18" charset="0"/>
              </a:rPr>
              <a:t>2 </a:t>
            </a:r>
            <a:r>
              <a:rPr lang="ru-RU" sz="1200" b="1" dirty="0">
                <a:latin typeface="Times New Roman" panose="02020603050405020304" pitchFamily="18" charset="0"/>
                <a:cs typeface="Times New Roman" panose="02020603050405020304" pitchFamily="18" charset="0"/>
              </a:rPr>
              <a:t>место - Смешанная пара; женская группа </a:t>
            </a:r>
            <a:r>
              <a:rPr lang="ru-RU" sz="1200" b="1" dirty="0" smtClean="0">
                <a:latin typeface="Times New Roman" panose="02020603050405020304" pitchFamily="18" charset="0"/>
                <a:cs typeface="Times New Roman" panose="02020603050405020304" pitchFamily="18" charset="0"/>
              </a:rPr>
              <a:t>3 </a:t>
            </a:r>
            <a:r>
              <a:rPr lang="ru-RU" sz="1200" b="1" dirty="0">
                <a:latin typeface="Times New Roman" panose="02020603050405020304" pitchFamily="18" charset="0"/>
                <a:cs typeface="Times New Roman" panose="02020603050405020304" pitchFamily="18" charset="0"/>
              </a:rPr>
              <a:t>место - Женская группа, мужская пара </a:t>
            </a:r>
          </a:p>
          <a:p>
            <a:pPr marL="0" indent="0">
              <a:buNone/>
            </a:pPr>
            <a:r>
              <a:rPr lang="ru-RU" sz="1200" b="1" dirty="0" smtClean="0">
                <a:latin typeface="Times New Roman" panose="02020603050405020304" pitchFamily="18" charset="0"/>
                <a:cs typeface="Times New Roman" panose="02020603050405020304" pitchFamily="18" charset="0"/>
              </a:rPr>
              <a:t>Кубок </a:t>
            </a:r>
            <a:r>
              <a:rPr lang="ru-RU" sz="1200" b="1" dirty="0">
                <a:latin typeface="Times New Roman" panose="02020603050405020304" pitchFamily="18" charset="0"/>
                <a:cs typeface="Times New Roman" panose="02020603050405020304" pitchFamily="18" charset="0"/>
              </a:rPr>
              <a:t>города, октябрь 2024, Калининград: </a:t>
            </a:r>
            <a:r>
              <a:rPr lang="ru-RU" sz="1200" b="1" dirty="0" smtClean="0">
                <a:latin typeface="Times New Roman" panose="02020603050405020304" pitchFamily="18" charset="0"/>
                <a:cs typeface="Times New Roman" panose="02020603050405020304" pitchFamily="18" charset="0"/>
              </a:rPr>
              <a:t>2 </a:t>
            </a:r>
            <a:r>
              <a:rPr lang="ru-RU" sz="1200" b="1" dirty="0">
                <a:latin typeface="Times New Roman" panose="02020603050405020304" pitchFamily="18" charset="0"/>
                <a:cs typeface="Times New Roman" panose="02020603050405020304" pitchFamily="18" charset="0"/>
              </a:rPr>
              <a:t>место - Женская группа, смешанная пара, женская </a:t>
            </a:r>
            <a:r>
              <a:rPr lang="ru-RU" sz="1200" b="1" dirty="0" smtClean="0">
                <a:latin typeface="Times New Roman" panose="02020603050405020304" pitchFamily="18" charset="0"/>
                <a:cs typeface="Times New Roman" panose="02020603050405020304" pitchFamily="18" charset="0"/>
              </a:rPr>
              <a:t>пара3 </a:t>
            </a:r>
            <a:r>
              <a:rPr lang="ru-RU" sz="1200" b="1" dirty="0">
                <a:latin typeface="Times New Roman" panose="02020603050405020304" pitchFamily="18" charset="0"/>
                <a:cs typeface="Times New Roman" panose="02020603050405020304" pitchFamily="18" charset="0"/>
              </a:rPr>
              <a:t>место -  3 Женские группы, Смешанная пара, женская пара </a:t>
            </a:r>
          </a:p>
          <a:p>
            <a:pPr marL="0" indent="0">
              <a:buNone/>
            </a:pPr>
            <a:r>
              <a:rPr lang="ru-RU" sz="1200" b="1" dirty="0" smtClean="0">
                <a:latin typeface="Times New Roman" panose="02020603050405020304" pitchFamily="18" charset="0"/>
                <a:cs typeface="Times New Roman" panose="02020603050405020304" pitchFamily="18" charset="0"/>
              </a:rPr>
              <a:t>❗️</a:t>
            </a:r>
            <a:r>
              <a:rPr lang="ru-RU" sz="1200" b="1" dirty="0">
                <a:latin typeface="Times New Roman" panose="02020603050405020304" pitchFamily="18" charset="0"/>
                <a:cs typeface="Times New Roman" panose="02020603050405020304" pitchFamily="18" charset="0"/>
              </a:rPr>
              <a:t>Первенство Новгородской области, декабрь 2024, Великий Новгород: </a:t>
            </a:r>
            <a:r>
              <a:rPr lang="ru-RU" sz="1200" b="1" dirty="0" smtClean="0">
                <a:latin typeface="Times New Roman" panose="02020603050405020304" pitchFamily="18" charset="0"/>
                <a:cs typeface="Times New Roman" panose="02020603050405020304" pitchFamily="18" charset="0"/>
              </a:rPr>
              <a:t>3 </a:t>
            </a:r>
            <a:r>
              <a:rPr lang="ru-RU" sz="1200" b="1" dirty="0">
                <a:latin typeface="Times New Roman" panose="02020603050405020304" pitchFamily="18" charset="0"/>
                <a:cs typeface="Times New Roman" panose="02020603050405020304" pitchFamily="18" charset="0"/>
              </a:rPr>
              <a:t>место - Смешанная </a:t>
            </a:r>
            <a:r>
              <a:rPr lang="ru-RU" sz="1200" b="1" dirty="0" smtClean="0">
                <a:latin typeface="Times New Roman" panose="02020603050405020304" pitchFamily="18" charset="0"/>
                <a:cs typeface="Times New Roman" panose="02020603050405020304" pitchFamily="18" charset="0"/>
              </a:rPr>
              <a:t>пара .Кубок </a:t>
            </a:r>
            <a:r>
              <a:rPr lang="ru-RU" sz="1200" b="1" dirty="0">
                <a:latin typeface="Times New Roman" panose="02020603050405020304" pitchFamily="18" charset="0"/>
                <a:cs typeface="Times New Roman" panose="02020603050405020304" pitchFamily="18" charset="0"/>
              </a:rPr>
              <a:t>деда </a:t>
            </a:r>
            <a:r>
              <a:rPr lang="ru-RU" sz="1200" b="1" dirty="0" smtClean="0">
                <a:latin typeface="Times New Roman" panose="02020603050405020304" pitchFamily="18" charset="0"/>
                <a:cs typeface="Times New Roman" panose="02020603050405020304" pitchFamily="18" charset="0"/>
              </a:rPr>
              <a:t>Мороза</a:t>
            </a:r>
            <a:r>
              <a:rPr lang="ru-RU" sz="1200" b="1" dirty="0">
                <a:latin typeface="Times New Roman" panose="02020603050405020304" pitchFamily="18" charset="0"/>
                <a:cs typeface="Times New Roman" panose="02020603050405020304" pitchFamily="18" charset="0"/>
              </a:rPr>
              <a:t>, декабрь 2024, Калининград: </a:t>
            </a:r>
            <a:r>
              <a:rPr lang="ru-RU" sz="1200" b="1" dirty="0" smtClean="0">
                <a:latin typeface="Times New Roman" panose="02020603050405020304" pitchFamily="18" charset="0"/>
                <a:cs typeface="Times New Roman" panose="02020603050405020304" pitchFamily="18" charset="0"/>
              </a:rPr>
              <a:t>1 </a:t>
            </a:r>
            <a:r>
              <a:rPr lang="ru-RU" sz="1200" b="1" dirty="0">
                <a:latin typeface="Times New Roman" panose="02020603050405020304" pitchFamily="18" charset="0"/>
                <a:cs typeface="Times New Roman" panose="02020603050405020304" pitchFamily="18" charset="0"/>
              </a:rPr>
              <a:t>место - смешанная пара, женская </a:t>
            </a:r>
            <a:r>
              <a:rPr lang="ru-RU" sz="1200" b="1" dirty="0" smtClean="0">
                <a:latin typeface="Times New Roman" panose="02020603050405020304" pitchFamily="18" charset="0"/>
                <a:cs typeface="Times New Roman" panose="02020603050405020304" pitchFamily="18" charset="0"/>
              </a:rPr>
              <a:t>группа,2 </a:t>
            </a:r>
            <a:r>
              <a:rPr lang="ru-RU" sz="1200" b="1" dirty="0">
                <a:latin typeface="Times New Roman" panose="02020603050405020304" pitchFamily="18" charset="0"/>
                <a:cs typeface="Times New Roman" panose="02020603050405020304" pitchFamily="18" charset="0"/>
              </a:rPr>
              <a:t>место - смешанная пара, женская пара, 2 женские </a:t>
            </a:r>
            <a:r>
              <a:rPr lang="ru-RU" sz="1200" b="1" dirty="0" smtClean="0">
                <a:latin typeface="Times New Roman" panose="02020603050405020304" pitchFamily="18" charset="0"/>
                <a:cs typeface="Times New Roman" panose="02020603050405020304" pitchFamily="18" charset="0"/>
              </a:rPr>
              <a:t>группа,3 </a:t>
            </a:r>
            <a:r>
              <a:rPr lang="ru-RU" sz="1200" b="1" dirty="0">
                <a:latin typeface="Times New Roman" panose="02020603050405020304" pitchFamily="18" charset="0"/>
                <a:cs typeface="Times New Roman" panose="02020603050405020304" pitchFamily="18" charset="0"/>
              </a:rPr>
              <a:t>место- 2 Женские пары, 3 женские </a:t>
            </a:r>
            <a:r>
              <a:rPr lang="ru-RU" sz="1200" b="1" dirty="0" smtClean="0">
                <a:latin typeface="Times New Roman" panose="02020603050405020304" pitchFamily="18" charset="0"/>
                <a:cs typeface="Times New Roman" panose="02020603050405020304" pitchFamily="18" charset="0"/>
              </a:rPr>
              <a:t>группы</a:t>
            </a:r>
            <a:endParaRPr lang="ru-RU" sz="1200" b="1" dirty="0">
              <a:latin typeface="Times New Roman" panose="02020603050405020304" pitchFamily="18" charset="0"/>
              <a:cs typeface="Times New Roman" panose="02020603050405020304" pitchFamily="18" charset="0"/>
            </a:endParaRPr>
          </a:p>
          <a:p>
            <a:pPr marL="0" indent="0">
              <a:buNone/>
            </a:pPr>
            <a:r>
              <a:rPr lang="ru-RU" sz="1200" b="1" dirty="0">
                <a:latin typeface="Times New Roman" panose="02020603050405020304" pitchFamily="18" charset="0"/>
                <a:cs typeface="Times New Roman" panose="02020603050405020304" pitchFamily="18" charset="0"/>
              </a:rPr>
              <a:t>2025 год </a:t>
            </a:r>
            <a:r>
              <a:rPr lang="ru-RU" sz="1200" b="1" dirty="0" smtClean="0">
                <a:latin typeface="Times New Roman" panose="02020603050405020304" pitchFamily="18" charset="0"/>
                <a:cs typeface="Times New Roman" panose="02020603050405020304" pitchFamily="18" charset="0"/>
              </a:rPr>
              <a:t>Вихрь </a:t>
            </a:r>
            <a:r>
              <a:rPr lang="ru-RU" sz="1200" b="1" dirty="0">
                <a:latin typeface="Times New Roman" panose="02020603050405020304" pitchFamily="18" charset="0"/>
                <a:cs typeface="Times New Roman" panose="02020603050405020304" pitchFamily="18" charset="0"/>
              </a:rPr>
              <a:t>чудес, январь 2025, Калининград: </a:t>
            </a:r>
            <a:r>
              <a:rPr lang="ru-RU" sz="1200" b="1" dirty="0" smtClean="0">
                <a:latin typeface="Times New Roman" panose="02020603050405020304" pitchFamily="18" charset="0"/>
                <a:cs typeface="Times New Roman" panose="02020603050405020304" pitchFamily="18" charset="0"/>
              </a:rPr>
              <a:t>1 </a:t>
            </a:r>
            <a:r>
              <a:rPr lang="ru-RU" sz="1200" b="1" dirty="0">
                <a:latin typeface="Times New Roman" panose="02020603050405020304" pitchFamily="18" charset="0"/>
                <a:cs typeface="Times New Roman" panose="02020603050405020304" pitchFamily="18" charset="0"/>
              </a:rPr>
              <a:t>место - женская </a:t>
            </a:r>
            <a:r>
              <a:rPr lang="ru-RU" sz="1200" b="1" dirty="0" smtClean="0">
                <a:latin typeface="Times New Roman" panose="02020603050405020304" pitchFamily="18" charset="0"/>
                <a:cs typeface="Times New Roman" panose="02020603050405020304" pitchFamily="18" charset="0"/>
              </a:rPr>
              <a:t>группа,2 </a:t>
            </a:r>
            <a:r>
              <a:rPr lang="ru-RU" sz="1200" b="1" dirty="0">
                <a:latin typeface="Times New Roman" panose="02020603050405020304" pitchFamily="18" charset="0"/>
                <a:cs typeface="Times New Roman" panose="02020603050405020304" pitchFamily="18" charset="0"/>
              </a:rPr>
              <a:t>место - женская </a:t>
            </a:r>
            <a:r>
              <a:rPr lang="ru-RU" sz="1200" b="1" dirty="0" smtClean="0">
                <a:latin typeface="Times New Roman" panose="02020603050405020304" pitchFamily="18" charset="0"/>
                <a:cs typeface="Times New Roman" panose="02020603050405020304" pitchFamily="18" charset="0"/>
              </a:rPr>
              <a:t>группа,3 </a:t>
            </a:r>
            <a:r>
              <a:rPr lang="ru-RU" sz="1200" b="1" dirty="0">
                <a:latin typeface="Times New Roman" panose="02020603050405020304" pitchFamily="18" charset="0"/>
                <a:cs typeface="Times New Roman" panose="02020603050405020304" pitchFamily="18" charset="0"/>
              </a:rPr>
              <a:t>место- женская группа </a:t>
            </a:r>
            <a:endParaRPr lang="ru-RU" sz="1200" b="1" dirty="0" smtClean="0">
              <a:latin typeface="Times New Roman" panose="02020603050405020304" pitchFamily="18" charset="0"/>
              <a:cs typeface="Times New Roman" panose="02020603050405020304" pitchFamily="18" charset="0"/>
            </a:endParaRPr>
          </a:p>
          <a:p>
            <a:pPr marL="0" indent="0">
              <a:buNone/>
            </a:pPr>
            <a:r>
              <a:rPr lang="ru-RU" sz="1200" b="1" dirty="0" smtClean="0">
                <a:latin typeface="Times New Roman" panose="02020603050405020304" pitchFamily="18" charset="0"/>
                <a:cs typeface="Times New Roman" panose="02020603050405020304" pitchFamily="18" charset="0"/>
              </a:rPr>
              <a:t>Областные </a:t>
            </a:r>
            <a:r>
              <a:rPr lang="ru-RU" sz="1200" b="1" dirty="0">
                <a:latin typeface="Times New Roman" panose="02020603050405020304" pitchFamily="18" charset="0"/>
                <a:cs typeface="Times New Roman" panose="02020603050405020304" pitchFamily="18" charset="0"/>
              </a:rPr>
              <a:t>весенние соревнования, январь 2025, г. </a:t>
            </a:r>
            <a:r>
              <a:rPr lang="ru-RU" sz="1200" b="1" dirty="0" smtClean="0">
                <a:latin typeface="Times New Roman" panose="02020603050405020304" pitchFamily="18" charset="0"/>
                <a:cs typeface="Times New Roman" panose="02020603050405020304" pitchFamily="18" charset="0"/>
              </a:rPr>
              <a:t>Светлый:1 </a:t>
            </a:r>
            <a:r>
              <a:rPr lang="ru-RU" sz="1200" b="1" dirty="0">
                <a:latin typeface="Times New Roman" panose="02020603050405020304" pitchFamily="18" charset="0"/>
                <a:cs typeface="Times New Roman" panose="02020603050405020304" pitchFamily="18" charset="0"/>
              </a:rPr>
              <a:t>место - 2 женские </a:t>
            </a:r>
            <a:r>
              <a:rPr lang="ru-RU" sz="1200" b="1" dirty="0" smtClean="0">
                <a:latin typeface="Times New Roman" panose="02020603050405020304" pitchFamily="18" charset="0"/>
                <a:cs typeface="Times New Roman" panose="02020603050405020304" pitchFamily="18" charset="0"/>
              </a:rPr>
              <a:t>группы</a:t>
            </a:r>
            <a:r>
              <a:rPr lang="ru-RU" sz="1200" b="1" dirty="0">
                <a:latin typeface="Times New Roman" panose="02020603050405020304" pitchFamily="18" charset="0"/>
                <a:cs typeface="Times New Roman" panose="02020603050405020304" pitchFamily="18" charset="0"/>
              </a:rPr>
              <a:t>, женская </a:t>
            </a:r>
            <a:r>
              <a:rPr lang="ru-RU" sz="1200" b="1" dirty="0" smtClean="0">
                <a:latin typeface="Times New Roman" panose="02020603050405020304" pitchFamily="18" charset="0"/>
                <a:cs typeface="Times New Roman" panose="02020603050405020304" pitchFamily="18" charset="0"/>
              </a:rPr>
              <a:t>пара,2 </a:t>
            </a:r>
            <a:r>
              <a:rPr lang="ru-RU" sz="1200" b="1" dirty="0">
                <a:latin typeface="Times New Roman" panose="02020603050405020304" pitchFamily="18" charset="0"/>
                <a:cs typeface="Times New Roman" panose="02020603050405020304" pitchFamily="18" charset="0"/>
              </a:rPr>
              <a:t>место - женская пара, 2 женские группы </a:t>
            </a:r>
            <a:r>
              <a:rPr lang="ru-RU" sz="1200" b="1" dirty="0" smtClean="0">
                <a:latin typeface="Times New Roman" panose="02020603050405020304" pitchFamily="18" charset="0"/>
                <a:cs typeface="Times New Roman" panose="02020603050405020304" pitchFamily="18" charset="0"/>
              </a:rPr>
              <a:t>,3 </a:t>
            </a:r>
            <a:r>
              <a:rPr lang="ru-RU" sz="1200" b="1" dirty="0">
                <a:latin typeface="Times New Roman" panose="02020603050405020304" pitchFamily="18" charset="0"/>
                <a:cs typeface="Times New Roman" panose="02020603050405020304" pitchFamily="18" charset="0"/>
              </a:rPr>
              <a:t>место- смешанная пара, 2 женские пары, 2 женские группы</a:t>
            </a:r>
            <a:endParaRPr lang="ru-RU" sz="1200" dirty="0"/>
          </a:p>
        </p:txBody>
      </p:sp>
      <p:pic>
        <p:nvPicPr>
          <p:cNvPr id="4" name="Рисунок 3"/>
          <p:cNvPicPr>
            <a:picLocks noChangeAspect="1"/>
          </p:cNvPicPr>
          <p:nvPr/>
        </p:nvPicPr>
        <p:blipFill rotWithShape="1">
          <a:blip r:embed="rId3">
            <a:extLst>
              <a:ext uri="{28A0092B-C50C-407E-A947-70E740481C1C}">
                <a14:useLocalDpi xmlns:a14="http://schemas.microsoft.com/office/drawing/2010/main" val="0"/>
              </a:ext>
            </a:extLst>
          </a:blip>
          <a:srcRect l="16504" t="17344" r="14124" b="19459"/>
          <a:stretch/>
        </p:blipFill>
        <p:spPr>
          <a:xfrm>
            <a:off x="2096733" y="4231178"/>
            <a:ext cx="3765666" cy="2626822"/>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9912" y="4047067"/>
            <a:ext cx="2525437" cy="2810933"/>
          </a:xfrm>
          <a:prstGeom prst="rect">
            <a:avLst/>
          </a:prstGeom>
        </p:spPr>
      </p:pic>
    </p:spTree>
    <p:extLst>
      <p:ext uri="{BB962C8B-B14F-4D97-AF65-F5344CB8AC3E}">
        <p14:creationId xmlns:p14="http://schemas.microsoft.com/office/powerpoint/2010/main" val="4100386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BEFB826E-38AC-45C8-8FF1-2EF2228A6F16}"/>
              </a:ext>
            </a:extLst>
          </p:cNvPr>
          <p:cNvPicPr>
            <a:picLocks noChangeAspect="1"/>
          </p:cNvPicPr>
          <p:nvPr/>
        </p:nvPicPr>
        <p:blipFill>
          <a:blip r:embed="rId2"/>
          <a:stretch>
            <a:fillRect/>
          </a:stretch>
        </p:blipFill>
        <p:spPr>
          <a:xfrm>
            <a:off x="25786" y="-29710"/>
            <a:ext cx="9137905" cy="6858000"/>
          </a:xfrm>
          <a:prstGeom prst="rect">
            <a:avLst/>
          </a:prstGeom>
        </p:spPr>
      </p:pic>
      <p:sp>
        <p:nvSpPr>
          <p:cNvPr id="2" name="Заголовок 1">
            <a:extLst>
              <a:ext uri="{FF2B5EF4-FFF2-40B4-BE49-F238E27FC236}">
                <a16:creationId xmlns:a16="http://schemas.microsoft.com/office/drawing/2014/main" id="{84A82649-8046-41C5-A99C-14FD20E53F40}"/>
              </a:ext>
            </a:extLst>
          </p:cNvPr>
          <p:cNvSpPr>
            <a:spLocks noGrp="1"/>
          </p:cNvSpPr>
          <p:nvPr>
            <p:ph type="title"/>
          </p:nvPr>
        </p:nvSpPr>
        <p:spPr>
          <a:xfrm>
            <a:off x="628650" y="343949"/>
            <a:ext cx="7886700" cy="766933"/>
          </a:xfrm>
        </p:spPr>
        <p:txBody>
          <a:bodyPr>
            <a:normAutofit/>
          </a:bodyPr>
          <a:lstStyle/>
          <a:p>
            <a:pPr algn="ctr"/>
            <a:r>
              <a:rPr lang="ru-RU" sz="2800" dirty="0" smtClean="0">
                <a:latin typeface="Times New Roman" panose="02020603050405020304" pitchFamily="18" charset="0"/>
                <a:cs typeface="Times New Roman" panose="02020603050405020304" pitchFamily="18" charset="0"/>
              </a:rPr>
              <a:t>«Фитнес-аэробика»</a:t>
            </a:r>
            <a:endParaRPr lang="ru-RU"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EED8AE2-B02F-4D8F-9AC1-DA4D79F095DC}"/>
              </a:ext>
            </a:extLst>
          </p:cNvPr>
          <p:cNvSpPr txBox="1"/>
          <p:nvPr/>
        </p:nvSpPr>
        <p:spPr>
          <a:xfrm>
            <a:off x="1140903" y="1577131"/>
            <a:ext cx="7457813" cy="923330"/>
          </a:xfrm>
          <a:prstGeom prst="rect">
            <a:avLst/>
          </a:prstGeom>
          <a:noFill/>
        </p:spPr>
        <p:txBody>
          <a:bodyPr wrap="square">
            <a:spAutoFit/>
          </a:bodyPr>
          <a:lstStyle/>
          <a:p>
            <a:r>
              <a:rPr lang="ru-RU" dirty="0">
                <a:latin typeface="Times New Roman" panose="02020603050405020304" pitchFamily="18" charset="0"/>
                <a:cs typeface="Times New Roman" panose="02020603050405020304" pitchFamily="18" charset="0"/>
              </a:rPr>
              <a:t>С 1 </a:t>
            </a:r>
            <a:r>
              <a:rPr lang="ru-RU" dirty="0" smtClean="0">
                <a:latin typeface="Times New Roman" panose="02020603050405020304" pitchFamily="18" charset="0"/>
                <a:cs typeface="Times New Roman" panose="02020603050405020304" pitchFamily="18" charset="0"/>
              </a:rPr>
              <a:t>января 2025 г.  в ФОКе п. Озерки начали заниматься 2 группы девочек по 10 человек фитнес-аэробикой, занятия проводятся 2 раза в неделю: тренер </a:t>
            </a:r>
            <a:r>
              <a:rPr lang="ru-RU" dirty="0">
                <a:latin typeface="Times New Roman" panose="02020603050405020304" pitchFamily="18" charset="0"/>
                <a:cs typeface="Times New Roman" panose="02020603050405020304" pitchFamily="18" charset="0"/>
              </a:rPr>
              <a:t>- преподаватель </a:t>
            </a:r>
            <a:r>
              <a:rPr lang="ru-RU" dirty="0" smtClean="0">
                <a:latin typeface="Times New Roman" panose="02020603050405020304" pitchFamily="18" charset="0"/>
                <a:cs typeface="Times New Roman" panose="02020603050405020304" pitchFamily="18" charset="0"/>
              </a:rPr>
              <a:t>Ильина М.О.</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3379" t="9486" r="15369" b="13075"/>
          <a:stretch/>
        </p:blipFill>
        <p:spPr>
          <a:xfrm>
            <a:off x="1373660" y="2536812"/>
            <a:ext cx="2103266" cy="3564729"/>
          </a:xfr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4473" y="2536813"/>
            <a:ext cx="5375784" cy="3564729"/>
          </a:xfrm>
          <a:prstGeom prst="rect">
            <a:avLst/>
          </a:prstGeom>
        </p:spPr>
      </p:pic>
    </p:spTree>
    <p:extLst>
      <p:ext uri="{BB962C8B-B14F-4D97-AF65-F5344CB8AC3E}">
        <p14:creationId xmlns:p14="http://schemas.microsoft.com/office/powerpoint/2010/main" val="9597376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sp>
        <p:nvSpPr>
          <p:cNvPr id="4" name="Объект 3"/>
          <p:cNvSpPr>
            <a:spLocks noGrp="1"/>
          </p:cNvSpPr>
          <p:nvPr>
            <p:ph idx="1"/>
          </p:nvPr>
        </p:nvSpPr>
        <p:spPr>
          <a:xfrm>
            <a:off x="628650" y="838900"/>
            <a:ext cx="7886700" cy="5338064"/>
          </a:xfrm>
        </p:spPr>
        <p:txBody>
          <a:bodyPr/>
          <a:lstStyle/>
          <a:p>
            <a:pPr marL="0" indent="0" algn="ctr">
              <a:buNone/>
            </a:pPr>
            <a:r>
              <a:rPr lang="ru-RU" sz="3600" dirty="0">
                <a:latin typeface="Times New Roman" panose="02020603050405020304" pitchFamily="18" charset="0"/>
                <a:cs typeface="Times New Roman" panose="02020603050405020304" pitchFamily="18" charset="0"/>
              </a:rPr>
              <a:t>24 февраля 2016 года на базе МБУ «СШ гор. Гвардейска» создано структурное подразделение Центр тестирования Всероссийского физкультурно-спортивного комплекса «Готов к труду и обороне» (ГТО).</a:t>
            </a:r>
          </a:p>
          <a:p>
            <a:pPr algn="ctr"/>
            <a:endParaRPr lang="ru-RU" dirty="0"/>
          </a:p>
        </p:txBody>
      </p:sp>
    </p:spTree>
    <p:extLst>
      <p:ext uri="{BB962C8B-B14F-4D97-AF65-F5344CB8AC3E}">
        <p14:creationId xmlns:p14="http://schemas.microsoft.com/office/powerpoint/2010/main" val="2896404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7937"/>
            <a:ext cx="9139938" cy="6858000"/>
          </a:xfrm>
          <a:prstGeom prst="rect">
            <a:avLst/>
          </a:prstGeom>
        </p:spPr>
      </p:pic>
      <p:sp>
        <p:nvSpPr>
          <p:cNvPr id="3" name="AutoShape 2" descr="https://top-fon.com/uploads/posts/2023-02/1675488012_top-fon-com-p-gto-fon-dlya-prezentatsii-134.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698" y="5654180"/>
            <a:ext cx="4077410" cy="1203820"/>
          </a:xfrm>
          <a:prstGeom prst="rect">
            <a:avLst/>
          </a:prstGeom>
        </p:spPr>
      </p:pic>
      <p:sp>
        <p:nvSpPr>
          <p:cNvPr id="6" name="Объект 5">
            <a:extLst>
              <a:ext uri="{FF2B5EF4-FFF2-40B4-BE49-F238E27FC236}">
                <a16:creationId xmlns:a16="http://schemas.microsoft.com/office/drawing/2014/main" id="{970BDE11-6ED6-42E4-82A9-5E237059B2D4}"/>
              </a:ext>
            </a:extLst>
          </p:cNvPr>
          <p:cNvSpPr>
            <a:spLocks noGrp="1"/>
          </p:cNvSpPr>
          <p:nvPr>
            <p:ph idx="1"/>
          </p:nvPr>
        </p:nvSpPr>
        <p:spPr>
          <a:xfrm>
            <a:off x="628650" y="276837"/>
            <a:ext cx="8280458" cy="5900126"/>
          </a:xfrm>
        </p:spPr>
        <p:txBody>
          <a:bodyPr>
            <a:normAutofit/>
          </a:bodyPr>
          <a:lstStyle/>
          <a:p>
            <a:r>
              <a:rPr lang="ru-RU" sz="1300" dirty="0"/>
              <a:t>В соответствии с </a:t>
            </a:r>
            <a:r>
              <a:rPr lang="ru-RU" sz="1300" dirty="0">
                <a:latin typeface="Times New Roman" panose="02020603050405020304" pitchFamily="18" charset="0"/>
                <a:cs typeface="Times New Roman" panose="02020603050405020304" pitchFamily="18" charset="0"/>
              </a:rPr>
              <a:t>постановлением администрации муниципального образования «Гвардейский городской округ» от 24 февраля 2016 года № 177 на территории муниципального образования «Гвардейский городской округ» был создан центр тестирования Всероссийского физкультурно-спортивного комплекса «Готов к труду и обороне» (ГТО), как структурное подразделение муниципального бюджетного учреждения дополнительного образования «Детско-юношеская спортивная школа гор. Гвардейска». </a:t>
            </a:r>
          </a:p>
          <a:p>
            <a:r>
              <a:rPr lang="ru-RU" sz="1300" dirty="0">
                <a:latin typeface="Times New Roman" panose="02020603050405020304" pitchFamily="18" charset="0"/>
                <a:cs typeface="Times New Roman" panose="02020603050405020304" pitchFamily="18" charset="0"/>
              </a:rPr>
              <a:t>Постановлением администрации муниципального образования «Гвардейский городской округ» от 12 февраля 2020 года № 158 утвержден порядок организации и проведения тестирования населения в рамках </a:t>
            </a:r>
            <a:r>
              <a:rPr lang="ru-RU" sz="1300" dirty="0" err="1">
                <a:latin typeface="Times New Roman" panose="02020603050405020304" pitchFamily="18" charset="0"/>
                <a:cs typeface="Times New Roman" panose="02020603050405020304" pitchFamily="18" charset="0"/>
              </a:rPr>
              <a:t>ВФСК</a:t>
            </a:r>
            <a:r>
              <a:rPr lang="ru-RU" sz="1300" dirty="0">
                <a:latin typeface="Times New Roman" panose="02020603050405020304" pitchFamily="18" charset="0"/>
                <a:cs typeface="Times New Roman" panose="02020603050405020304" pitchFamily="18" charset="0"/>
              </a:rPr>
              <a:t> ГТО муниципальным бюджетным учреждением «Спортивная школа гор. Гвардейска».</a:t>
            </a:r>
          </a:p>
          <a:p>
            <a:r>
              <a:rPr lang="ru-RU" sz="1300" dirty="0">
                <a:latin typeface="Times New Roman" panose="02020603050405020304" pitchFamily="18" charset="0"/>
                <a:cs typeface="Times New Roman" panose="02020603050405020304" pitchFamily="18" charset="0"/>
              </a:rPr>
              <a:t>В штатном расписании МБУ ДО «СШ гор. Гвардейска» предусмотрена должность администратора Центра тестирования ГТО. Финансирование мероприятий осуществляется в рамках муниципального задания МБУ ДО «СШ гор. Гвардейска», которую занимает </a:t>
            </a:r>
            <a:r>
              <a:rPr lang="ru-RU" sz="1300" dirty="0" err="1" smtClean="0">
                <a:latin typeface="Times New Roman" panose="02020603050405020304" pitchFamily="18" charset="0"/>
                <a:cs typeface="Times New Roman" panose="02020603050405020304" pitchFamily="18" charset="0"/>
              </a:rPr>
              <a:t>М.О.Ильина</a:t>
            </a:r>
            <a:endParaRPr lang="ru-RU" sz="1300" dirty="0">
              <a:latin typeface="Times New Roman" panose="02020603050405020304" pitchFamily="18" charset="0"/>
              <a:cs typeface="Times New Roman" panose="02020603050405020304" pitchFamily="18" charset="0"/>
            </a:endParaRPr>
          </a:p>
          <a:p>
            <a:r>
              <a:rPr lang="ru-RU" sz="1300" dirty="0">
                <a:latin typeface="Times New Roman" panose="02020603050405020304" pitchFamily="18" charset="0"/>
                <a:cs typeface="Times New Roman" panose="02020603050405020304" pitchFamily="18" charset="0"/>
              </a:rPr>
              <a:t>В </a:t>
            </a:r>
            <a:r>
              <a:rPr lang="ru-RU" sz="1300" dirty="0" smtClean="0">
                <a:latin typeface="Times New Roman" panose="02020603050405020304" pitchFamily="18" charset="0"/>
                <a:cs typeface="Times New Roman" panose="02020603050405020304" pitchFamily="18" charset="0"/>
              </a:rPr>
              <a:t>2024 и </a:t>
            </a:r>
            <a:r>
              <a:rPr lang="ru-RU" sz="1300" dirty="0">
                <a:latin typeface="Times New Roman" panose="02020603050405020304" pitchFamily="18" charset="0"/>
                <a:cs typeface="Times New Roman" panose="02020603050405020304" pitchFamily="18" charset="0"/>
              </a:rPr>
              <a:t>первом полугодии </a:t>
            </a:r>
            <a:r>
              <a:rPr lang="ru-RU" sz="1300" dirty="0" smtClean="0">
                <a:latin typeface="Times New Roman" panose="02020603050405020304" pitchFamily="18" charset="0"/>
                <a:cs typeface="Times New Roman" panose="02020603050405020304" pitchFamily="18" charset="0"/>
              </a:rPr>
              <a:t>2025 года была проведена пропаганда ГТО среди </a:t>
            </a:r>
            <a:r>
              <a:rPr lang="ru-RU" sz="1300" dirty="0">
                <a:latin typeface="Times New Roman" panose="02020603050405020304" pitchFamily="18" charset="0"/>
                <a:cs typeface="Times New Roman" panose="02020603050405020304" pitchFamily="18" charset="0"/>
              </a:rPr>
              <a:t>воспитанников подготовительных групп и работников структурных подразделений «Детский сад», </a:t>
            </a:r>
            <a:r>
              <a:rPr lang="ru-RU" sz="1300" dirty="0" smtClean="0">
                <a:latin typeface="Times New Roman" panose="02020603050405020304" pitchFamily="18" charset="0"/>
                <a:cs typeface="Times New Roman" panose="02020603050405020304" pitchFamily="18" charset="0"/>
              </a:rPr>
              <a:t>фестивали среди учащихся </a:t>
            </a:r>
            <a:r>
              <a:rPr lang="ru-RU" sz="1300" dirty="0">
                <a:latin typeface="Times New Roman" panose="02020603050405020304" pitchFamily="18" charset="0"/>
                <a:cs typeface="Times New Roman" panose="02020603050405020304" pitchFamily="18" charset="0"/>
              </a:rPr>
              <a:t>общеобразовательных организаций, всех категорий населения и трудовых коллективов муниципального образования «Гвардейский муниципальный округ Калининградской области».</a:t>
            </a:r>
          </a:p>
          <a:p>
            <a:r>
              <a:rPr lang="ru-RU" sz="1300" dirty="0" smtClean="0">
                <a:latin typeface="Times New Roman" panose="02020603050405020304" pitchFamily="18" charset="0"/>
                <a:cs typeface="Times New Roman" panose="02020603050405020304" pitchFamily="18" charset="0"/>
              </a:rPr>
              <a:t>В 2024г. </a:t>
            </a:r>
            <a:r>
              <a:rPr lang="ru-RU" sz="1300" dirty="0">
                <a:latin typeface="Times New Roman" panose="02020603050405020304" pitchFamily="18" charset="0"/>
                <a:cs typeface="Times New Roman" panose="02020603050405020304" pitchFamily="18" charset="0"/>
              </a:rPr>
              <a:t>п</a:t>
            </a:r>
            <a:r>
              <a:rPr lang="ru-RU" sz="1300" dirty="0" smtClean="0">
                <a:latin typeface="Times New Roman" panose="02020603050405020304" pitchFamily="18" charset="0"/>
                <a:cs typeface="Times New Roman" panose="02020603050405020304" pitchFamily="18" charset="0"/>
              </a:rPr>
              <a:t>обедители </a:t>
            </a:r>
            <a:r>
              <a:rPr lang="ru-RU" sz="1300" dirty="0">
                <a:latin typeface="Times New Roman" panose="02020603050405020304" pitchFamily="18" charset="0"/>
                <a:cs typeface="Times New Roman" panose="02020603050405020304" pitchFamily="18" charset="0"/>
              </a:rPr>
              <a:t>муниципальных фестивалей </a:t>
            </a:r>
            <a:r>
              <a:rPr lang="ru-RU" sz="1300" dirty="0" smtClean="0">
                <a:latin typeface="Times New Roman" panose="02020603050405020304" pitchFamily="18" charset="0"/>
                <a:cs typeface="Times New Roman" panose="02020603050405020304" pitchFamily="18" charset="0"/>
              </a:rPr>
              <a:t>трижды </a:t>
            </a:r>
            <a:r>
              <a:rPr lang="ru-RU" sz="1300" dirty="0">
                <a:latin typeface="Times New Roman" panose="02020603050405020304" pitchFamily="18" charset="0"/>
                <a:cs typeface="Times New Roman" panose="02020603050405020304" pitchFamily="18" charset="0"/>
              </a:rPr>
              <a:t>принимали участие в региональных этапах фестивалей ВФСК ГТО Калининградской </a:t>
            </a:r>
            <a:r>
              <a:rPr lang="ru-RU" sz="1300" dirty="0" smtClean="0">
                <a:latin typeface="Times New Roman" panose="02020603050405020304" pitchFamily="18" charset="0"/>
                <a:cs typeface="Times New Roman" panose="02020603050405020304" pitchFamily="18" charset="0"/>
              </a:rPr>
              <a:t>области.</a:t>
            </a:r>
          </a:p>
          <a:p>
            <a:r>
              <a:rPr lang="ru-RU" sz="1300" dirty="0" smtClean="0">
                <a:latin typeface="Times New Roman" panose="02020603050405020304" pitchFamily="18" charset="0"/>
                <a:cs typeface="Times New Roman" panose="02020603050405020304" pitchFamily="18" charset="0"/>
              </a:rPr>
              <a:t>В 2023г. выполнили нормы ГТО 378 человек, а в  2024 году в </a:t>
            </a:r>
            <a:r>
              <a:rPr lang="ru-RU" sz="1300" dirty="0">
                <a:latin typeface="Times New Roman" panose="02020603050405020304" pitchFamily="18" charset="0"/>
                <a:cs typeface="Times New Roman" panose="02020603050405020304" pitchFamily="18" charset="0"/>
              </a:rPr>
              <a:t>выполнении норм ГТО приняло участие </a:t>
            </a:r>
            <a:r>
              <a:rPr lang="ru-RU" sz="1300" b="1" dirty="0" smtClean="0">
                <a:latin typeface="Times New Roman" panose="02020603050405020304" pitchFamily="18" charset="0"/>
                <a:cs typeface="Times New Roman" panose="02020603050405020304" pitchFamily="18" charset="0"/>
              </a:rPr>
              <a:t>807 </a:t>
            </a:r>
            <a:r>
              <a:rPr lang="ru-RU" sz="1300" dirty="0">
                <a:latin typeface="Times New Roman" panose="02020603050405020304" pitchFamily="18" charset="0"/>
                <a:cs typeface="Times New Roman" panose="02020603050405020304" pitchFamily="18" charset="0"/>
              </a:rPr>
              <a:t>человек, </a:t>
            </a:r>
            <a:r>
              <a:rPr lang="ru-RU" sz="1300" b="1" dirty="0" smtClean="0">
                <a:latin typeface="Times New Roman" panose="02020603050405020304" pitchFamily="18" charset="0"/>
                <a:cs typeface="Times New Roman" panose="02020603050405020304" pitchFamily="18" charset="0"/>
              </a:rPr>
              <a:t>639</a:t>
            </a:r>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из которых присвоены знаки: </a:t>
            </a:r>
            <a:r>
              <a:rPr lang="ru-RU" sz="1300" b="1" dirty="0">
                <a:latin typeface="Times New Roman" panose="02020603050405020304" pitchFamily="18" charset="0"/>
                <a:cs typeface="Times New Roman" panose="02020603050405020304" pitchFamily="18" charset="0"/>
              </a:rPr>
              <a:t>золотой </a:t>
            </a:r>
            <a:r>
              <a:rPr lang="ru-RU" sz="1300" b="1" dirty="0" smtClean="0">
                <a:latin typeface="Times New Roman" panose="02020603050405020304" pitchFamily="18" charset="0"/>
                <a:cs typeface="Times New Roman" panose="02020603050405020304" pitchFamily="18" charset="0"/>
              </a:rPr>
              <a:t>- 477, </a:t>
            </a:r>
            <a:r>
              <a:rPr lang="ru-RU" sz="1300" b="1" dirty="0">
                <a:latin typeface="Times New Roman" panose="02020603050405020304" pitchFamily="18" charset="0"/>
                <a:cs typeface="Times New Roman" panose="02020603050405020304" pitchFamily="18" charset="0"/>
              </a:rPr>
              <a:t>серебряный – </a:t>
            </a:r>
            <a:r>
              <a:rPr lang="ru-RU" sz="1300" b="1" dirty="0" smtClean="0">
                <a:latin typeface="Times New Roman" panose="02020603050405020304" pitchFamily="18" charset="0"/>
                <a:cs typeface="Times New Roman" panose="02020603050405020304" pitchFamily="18" charset="0"/>
              </a:rPr>
              <a:t>131, </a:t>
            </a:r>
            <a:r>
              <a:rPr lang="ru-RU" sz="1300" b="1" dirty="0">
                <a:latin typeface="Times New Roman" panose="02020603050405020304" pitchFamily="18" charset="0"/>
                <a:cs typeface="Times New Roman" panose="02020603050405020304" pitchFamily="18" charset="0"/>
              </a:rPr>
              <a:t>бронзовый – </a:t>
            </a:r>
            <a:r>
              <a:rPr lang="ru-RU" sz="1300" b="1" dirty="0" smtClean="0">
                <a:latin typeface="Times New Roman" panose="02020603050405020304" pitchFamily="18" charset="0"/>
                <a:cs typeface="Times New Roman" panose="02020603050405020304" pitchFamily="18" charset="0"/>
              </a:rPr>
              <a:t>31.</a:t>
            </a:r>
            <a:endParaRPr lang="ru-RU" sz="1300" b="1" dirty="0">
              <a:latin typeface="Times New Roman" panose="02020603050405020304" pitchFamily="18" charset="0"/>
              <a:cs typeface="Times New Roman" panose="02020603050405020304" pitchFamily="18" charset="0"/>
            </a:endParaRPr>
          </a:p>
          <a:p>
            <a:r>
              <a:rPr lang="ru-RU" sz="1300" dirty="0">
                <a:latin typeface="Times New Roman" panose="02020603050405020304" pitchFamily="18" charset="0"/>
                <a:cs typeface="Times New Roman" panose="02020603050405020304" pitchFamily="18" charset="0"/>
              </a:rPr>
              <a:t>В первом </a:t>
            </a:r>
            <a:r>
              <a:rPr lang="ru-RU" sz="1300" dirty="0" smtClean="0">
                <a:latin typeface="Times New Roman" panose="02020603050405020304" pitchFamily="18" charset="0"/>
                <a:cs typeface="Times New Roman" panose="02020603050405020304" pitchFamily="18" charset="0"/>
              </a:rPr>
              <a:t>полугодии 2025 активно ведется </a:t>
            </a:r>
            <a:r>
              <a:rPr lang="ru-RU" sz="1300" dirty="0">
                <a:latin typeface="Times New Roman" panose="02020603050405020304" pitchFamily="18" charset="0"/>
                <a:cs typeface="Times New Roman" panose="02020603050405020304" pitchFamily="18" charset="0"/>
              </a:rPr>
              <a:t>работа по пропаганде здорового образа жизни, увеличению числа жителей округа по регистрации на сайте ВФСК ГТО и выполнению нормативов испытаний (тестов) ВФСК ГТО у всех категорий граждан муниципального образования «Гвардейский муниципальный округ Калининградской области», как показатель </a:t>
            </a:r>
            <a:r>
              <a:rPr lang="ru-RU" sz="1300" dirty="0" smtClean="0">
                <a:latin typeface="Times New Roman" panose="02020603050405020304" pitchFamily="18" charset="0"/>
                <a:cs typeface="Times New Roman" panose="02020603050405020304" pitchFamily="18" charset="0"/>
              </a:rPr>
              <a:t>работы  за первый и второй квартал 2025г. уже выполнили нормативы </a:t>
            </a:r>
            <a:r>
              <a:rPr lang="ru-RU" sz="1300" b="1" dirty="0" smtClean="0">
                <a:latin typeface="Times New Roman" panose="02020603050405020304" pitchFamily="18" charset="0"/>
                <a:cs typeface="Times New Roman" panose="02020603050405020304" pitchFamily="18" charset="0"/>
              </a:rPr>
              <a:t>173</a:t>
            </a:r>
            <a:r>
              <a:rPr lang="ru-RU" sz="1300" dirty="0" smtClean="0">
                <a:latin typeface="Times New Roman" panose="02020603050405020304" pitchFamily="18" charset="0"/>
                <a:cs typeface="Times New Roman" panose="02020603050405020304" pitchFamily="18" charset="0"/>
              </a:rPr>
              <a:t> человека.</a:t>
            </a:r>
          </a:p>
          <a:p>
            <a:r>
              <a:rPr lang="ru-RU" sz="1300" dirty="0" smtClean="0">
                <a:latin typeface="Times New Roman" panose="02020603050405020304" pitchFamily="18" charset="0"/>
                <a:cs typeface="Times New Roman" panose="02020603050405020304" pitchFamily="18" charset="0"/>
              </a:rPr>
              <a:t>С начала 2025 года уже было проведено 3 муниципальных фестиваля и участие в двух региональных </a:t>
            </a:r>
            <a:endParaRPr lang="ru-R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58836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450376" y="-966158"/>
            <a:ext cx="8557145" cy="3200401"/>
          </a:xfrm>
        </p:spPr>
        <p:txBody>
          <a:bodyPr>
            <a:noAutofit/>
          </a:bodyPr>
          <a:lstStyle/>
          <a:p>
            <a:pPr algn="ctr"/>
            <a:r>
              <a:rPr lang="ru-RU" sz="4000" b="1" dirty="0">
                <a:latin typeface="Times New Roman" panose="02020603050405020304" pitchFamily="18" charset="0"/>
                <a:cs typeface="Times New Roman" panose="02020603050405020304" pitchFamily="18" charset="0"/>
              </a:rPr>
              <a:t/>
            </a:r>
            <a:br>
              <a:rPr lang="ru-RU" sz="4000" b="1" dirty="0">
                <a:latin typeface="Times New Roman" panose="02020603050405020304" pitchFamily="18" charset="0"/>
                <a:cs typeface="Times New Roman" panose="02020603050405020304" pitchFamily="18" charset="0"/>
              </a:rPr>
            </a:br>
            <a:r>
              <a:rPr lang="ru-RU" sz="4000" b="1" dirty="0">
                <a:latin typeface="Times New Roman" panose="02020603050405020304" pitchFamily="18" charset="0"/>
                <a:cs typeface="Times New Roman" panose="02020603050405020304" pitchFamily="18" charset="0"/>
              </a:rPr>
              <a:t>Фестивали ВФСК ГТО</a:t>
            </a:r>
            <a:endParaRPr lang="ru-RU" sz="4000" dirty="0"/>
          </a:p>
        </p:txBody>
      </p:sp>
      <p:sp>
        <p:nvSpPr>
          <p:cNvPr id="3" name="Прямоугольник 2"/>
          <p:cNvSpPr/>
          <p:nvPr/>
        </p:nvSpPr>
        <p:spPr>
          <a:xfrm>
            <a:off x="156130" y="1466491"/>
            <a:ext cx="8851391" cy="584775"/>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Муниципальный </a:t>
            </a:r>
            <a:r>
              <a:rPr lang="ru-RU" sz="1600" b="1" dirty="0" smtClean="0">
                <a:latin typeface="Times New Roman" panose="02020603050405020304" pitchFamily="18" charset="0"/>
                <a:cs typeface="Times New Roman" panose="02020603050405020304" pitchFamily="18" charset="0"/>
              </a:rPr>
              <a:t>этап фестиваля  </a:t>
            </a:r>
            <a:r>
              <a:rPr lang="ru-RU" sz="1600" b="1" dirty="0">
                <a:latin typeface="Times New Roman" panose="02020603050405020304" pitchFamily="18" charset="0"/>
                <a:cs typeface="Times New Roman" panose="02020603050405020304" pitchFamily="18" charset="0"/>
              </a:rPr>
              <a:t>ВФСК ГТО среди </a:t>
            </a:r>
            <a:r>
              <a:rPr lang="ru-RU" sz="1600" b="1" dirty="0" smtClean="0">
                <a:latin typeface="Times New Roman" panose="02020603050405020304" pitchFamily="18" charset="0"/>
                <a:cs typeface="Times New Roman" panose="02020603050405020304" pitchFamily="18" charset="0"/>
              </a:rPr>
              <a:t>учащихся образовательных учреждений посвященный 80 летию Великой Победы.</a:t>
            </a:r>
            <a:endParaRPr lang="ru-RU" sz="1600" b="1"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502" y="2364500"/>
            <a:ext cx="4172989" cy="4246865"/>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5962" y="2364500"/>
            <a:ext cx="3699164" cy="4339244"/>
          </a:xfrm>
          <a:prstGeom prst="rect">
            <a:avLst/>
          </a:prstGeom>
        </p:spPr>
      </p:pic>
    </p:spTree>
    <p:extLst>
      <p:ext uri="{BB962C8B-B14F-4D97-AF65-F5344CB8AC3E}">
        <p14:creationId xmlns:p14="http://schemas.microsoft.com/office/powerpoint/2010/main" val="19595252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450376" y="-966158"/>
            <a:ext cx="8557145" cy="3200401"/>
          </a:xfrm>
        </p:spPr>
        <p:txBody>
          <a:bodyPr>
            <a:noAutofit/>
          </a:bodyPr>
          <a:lstStyle/>
          <a:p>
            <a:pPr algn="ctr"/>
            <a:r>
              <a:rPr lang="ru-RU" sz="4000" b="1" dirty="0">
                <a:latin typeface="Times New Roman" panose="02020603050405020304" pitchFamily="18" charset="0"/>
                <a:cs typeface="Times New Roman" panose="02020603050405020304" pitchFamily="18" charset="0"/>
              </a:rPr>
              <a:t/>
            </a:r>
            <a:br>
              <a:rPr lang="ru-RU" sz="4000" b="1" dirty="0">
                <a:latin typeface="Times New Roman" panose="02020603050405020304" pitchFamily="18" charset="0"/>
                <a:cs typeface="Times New Roman" panose="02020603050405020304" pitchFamily="18" charset="0"/>
              </a:rPr>
            </a:br>
            <a:r>
              <a:rPr lang="ru-RU" sz="4000" b="1" dirty="0">
                <a:latin typeface="Times New Roman" panose="02020603050405020304" pitchFamily="18" charset="0"/>
                <a:cs typeface="Times New Roman" panose="02020603050405020304" pitchFamily="18" charset="0"/>
              </a:rPr>
              <a:t>Фестивали ВФСК ГТО</a:t>
            </a:r>
            <a:endParaRPr lang="ru-RU" sz="4000" dirty="0"/>
          </a:p>
        </p:txBody>
      </p:sp>
      <p:sp>
        <p:nvSpPr>
          <p:cNvPr id="3" name="Прямоугольник 2"/>
          <p:cNvSpPr/>
          <p:nvPr/>
        </p:nvSpPr>
        <p:spPr>
          <a:xfrm>
            <a:off x="156130" y="1466491"/>
            <a:ext cx="8851391" cy="830997"/>
          </a:xfrm>
          <a:prstGeom prst="rect">
            <a:avLst/>
          </a:prstGeom>
        </p:spPr>
        <p:txBody>
          <a:bodyPr wrap="square">
            <a:spAutoFit/>
          </a:bodyPr>
          <a:lstStyle/>
          <a:p>
            <a:pPr algn="ctr"/>
            <a:r>
              <a:rPr lang="ru-RU" sz="1600" b="1" dirty="0">
                <a:latin typeface="Times New Roman" panose="02020603050405020304" pitchFamily="18" charset="0"/>
                <a:cs typeface="Times New Roman" panose="02020603050405020304" pitchFamily="18" charset="0"/>
              </a:rPr>
              <a:t>Региональный этап ВФСК ГТО </a:t>
            </a:r>
            <a:r>
              <a:rPr lang="ru-RU" sz="1600" b="1" dirty="0" smtClean="0">
                <a:latin typeface="Times New Roman" panose="02020603050405020304" pitchFamily="18" charset="0"/>
                <a:cs typeface="Times New Roman" panose="02020603050405020304" pitchFamily="18" charset="0"/>
              </a:rPr>
              <a:t>среди всех категорий граждан</a:t>
            </a:r>
            <a:endParaRPr lang="ru-RU" sz="1600" b="1" dirty="0">
              <a:latin typeface="Times New Roman" panose="02020603050405020304" pitchFamily="18" charset="0"/>
              <a:cs typeface="Times New Roman" panose="02020603050405020304" pitchFamily="18" charset="0"/>
            </a:endParaRPr>
          </a:p>
          <a:p>
            <a:pPr algn="ctr"/>
            <a:r>
              <a:rPr lang="ru-RU" sz="1600" b="1" dirty="0">
                <a:latin typeface="Times New Roman" panose="02020603050405020304" pitchFamily="18" charset="0"/>
                <a:cs typeface="Times New Roman" panose="02020603050405020304" pitchFamily="18" charset="0"/>
              </a:rPr>
              <a:t>Калининградской </a:t>
            </a:r>
            <a:r>
              <a:rPr lang="ru-RU" sz="1600" b="1" dirty="0" smtClean="0">
                <a:latin typeface="Times New Roman" panose="02020603050405020304" pitchFamily="18" charset="0"/>
                <a:cs typeface="Times New Roman" panose="02020603050405020304" pitchFamily="18" charset="0"/>
              </a:rPr>
              <a:t>области « Игры ГТО»</a:t>
            </a:r>
            <a:endParaRPr lang="ru-RU" sz="1600" b="1" dirty="0">
              <a:latin typeface="Times New Roman" panose="02020603050405020304" pitchFamily="18" charset="0"/>
              <a:cs typeface="Times New Roman" panose="02020603050405020304" pitchFamily="18" charset="0"/>
            </a:endParaRPr>
          </a:p>
          <a:p>
            <a:pPr algn="ctr"/>
            <a:endParaRPr lang="ru-RU" sz="1600" b="1"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376" y="2036618"/>
            <a:ext cx="3718906" cy="4821382"/>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7627" y="2036619"/>
            <a:ext cx="4198922" cy="4732512"/>
          </a:xfrm>
          <a:prstGeom prst="rect">
            <a:avLst/>
          </a:prstGeom>
        </p:spPr>
      </p:pic>
    </p:spTree>
    <p:extLst>
      <p:ext uri="{BB962C8B-B14F-4D97-AF65-F5344CB8AC3E}">
        <p14:creationId xmlns:p14="http://schemas.microsoft.com/office/powerpoint/2010/main" val="17270509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6" name="Заголовок 5"/>
          <p:cNvSpPr>
            <a:spLocks noGrp="1"/>
          </p:cNvSpPr>
          <p:nvPr>
            <p:ph type="title"/>
          </p:nvPr>
        </p:nvSpPr>
        <p:spPr>
          <a:xfrm>
            <a:off x="1216680" y="192948"/>
            <a:ext cx="7298669" cy="1048624"/>
          </a:xfrm>
        </p:spPr>
        <p:txBody>
          <a:bodyPr>
            <a:normAutofit fontScale="90000"/>
          </a:bodyPr>
          <a:lstStyle/>
          <a:p>
            <a:pPr algn="ctr"/>
            <a:r>
              <a:rPr lang="ru-RU" sz="2800" b="1" dirty="0" err="1">
                <a:latin typeface="Times New Roman" panose="02020603050405020304" pitchFamily="18" charset="0"/>
                <a:cs typeface="Times New Roman" panose="02020603050405020304" pitchFamily="18" charset="0"/>
              </a:rPr>
              <a:t>ВНЕТРЕНИРОВОЧНАЯ</a:t>
            </a:r>
            <a:r>
              <a:rPr lang="ru-RU" sz="2800" b="1" dirty="0">
                <a:latin typeface="Times New Roman" panose="02020603050405020304" pitchFamily="18" charset="0"/>
                <a:cs typeface="Times New Roman" panose="02020603050405020304" pitchFamily="18" charset="0"/>
              </a:rPr>
              <a:t> ДЕЯТЕЛЬНОСТЬ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rPr>
              <a:t>МБУ ДО СШ гор. ГВАРДЕЙСКА</a:t>
            </a:r>
            <a:endParaRPr lang="ru-RU" sz="2800" dirty="0"/>
          </a:p>
        </p:txBody>
      </p:sp>
      <p:sp>
        <p:nvSpPr>
          <p:cNvPr id="7" name="Объект 6"/>
          <p:cNvSpPr>
            <a:spLocks noGrp="1"/>
          </p:cNvSpPr>
          <p:nvPr>
            <p:ph idx="1"/>
          </p:nvPr>
        </p:nvSpPr>
        <p:spPr>
          <a:xfrm>
            <a:off x="268448" y="293616"/>
            <a:ext cx="8875551" cy="3263316"/>
          </a:xfrm>
        </p:spPr>
        <p:txBody>
          <a:bodyPr>
            <a:normAutofit/>
          </a:bodyPr>
          <a:lstStyle/>
          <a:p>
            <a:pPr algn="ctr">
              <a:lnSpc>
                <a:spcPct val="100000"/>
              </a:lnSpc>
              <a:buNone/>
            </a:pPr>
            <a:r>
              <a:rPr lang="ru-RU" sz="2000" b="1" dirty="0">
                <a:latin typeface="Times New Roman" panose="02020603050405020304" pitchFamily="18" charset="0"/>
                <a:cs typeface="Times New Roman" panose="02020603050405020304" pitchFamily="18" charset="0"/>
              </a:rPr>
              <a:t>                                </a:t>
            </a:r>
            <a:endParaRPr lang="ru-RU" sz="1800" b="1"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2DC89BFC-3C29-4A04-A3F0-FF5F4B872929}"/>
              </a:ext>
            </a:extLst>
          </p:cNvPr>
          <p:cNvSpPr txBox="1"/>
          <p:nvPr/>
        </p:nvSpPr>
        <p:spPr>
          <a:xfrm>
            <a:off x="981512" y="1652630"/>
            <a:ext cx="7784983" cy="4640373"/>
          </a:xfrm>
          <a:prstGeom prst="rect">
            <a:avLst/>
          </a:prstGeom>
          <a:noFill/>
        </p:spPr>
        <p:txBody>
          <a:bodyPr wrap="square">
            <a:spAutoFit/>
          </a:bodyPr>
          <a:lstStyle/>
          <a:p>
            <a:pPr marL="457200" algn="just">
              <a:lnSpc>
                <a:spcPct val="107000"/>
              </a:lnSpc>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 празднование Дня Физкультурника и Дня города.</a:t>
            </a:r>
          </a:p>
          <a:p>
            <a:pPr marL="800100" indent="-342900" algn="just">
              <a:lnSpc>
                <a:spcPct val="107000"/>
              </a:lnSpc>
              <a:buFontTx/>
              <a:buChar char="-"/>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традиционный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фестиваль ГТО среди учащихся Гвардейского муниципального округа, </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посвященный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80 летию Великой Победы!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г</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 Гвардейск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2025 </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г.</a:t>
            </a:r>
          </a:p>
          <a:p>
            <a:pPr marL="800100" indent="-342900" algn="just">
              <a:lnSpc>
                <a:spcPct val="107000"/>
              </a:lnSpc>
              <a:buFontTx/>
              <a:buChar char="-"/>
            </a:pPr>
            <a:r>
              <a:rPr lang="ru-RU" b="1" dirty="0">
                <a:latin typeface="Times New Roman" panose="02020603050405020304" pitchFamily="18" charset="0"/>
                <a:ea typeface="Calibri" panose="020F0502020204030204" pitchFamily="34" charset="0"/>
                <a:cs typeface="Times New Roman" panose="02020603050405020304" pitchFamily="18" charset="0"/>
              </a:rPr>
              <a:t>-областной турнир по футболу среди игроков 50+ посвящённый Дню ПОБЕДЫ г. Гвардейск </a:t>
            </a:r>
            <a:r>
              <a:rPr lang="ru-RU" b="1" dirty="0" smtClean="0">
                <a:latin typeface="Times New Roman" panose="02020603050405020304" pitchFamily="18" charset="0"/>
                <a:ea typeface="Calibri" panose="020F0502020204030204" pitchFamily="34" charset="0"/>
                <a:cs typeface="Times New Roman" panose="02020603050405020304" pitchFamily="18" charset="0"/>
              </a:rPr>
              <a:t>2024 </a:t>
            </a:r>
            <a:r>
              <a:rPr lang="ru-RU" b="1" dirty="0">
                <a:latin typeface="Times New Roman" panose="02020603050405020304" pitchFamily="18" charset="0"/>
                <a:ea typeface="Calibri" panose="020F0502020204030204" pitchFamily="34" charset="0"/>
                <a:cs typeface="Times New Roman" panose="02020603050405020304" pitchFamily="18" charset="0"/>
              </a:rPr>
              <a:t>г.</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nSpc>
                <a:spcPct val="107000"/>
              </a:lnSpc>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В 2024г. Провели легкоатлетический </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забег, </a:t>
            </a:r>
            <a:r>
              <a:rPr lang="ru-RU"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посвященный Дню защитников Отечества. В нем приняли участие 40 спортсменов разных возрастных групп – от 5 до 58 лет</a:t>
            </a:r>
            <a:r>
              <a:rPr lang="ru-RU"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nSpc>
                <a:spcPct val="107000"/>
              </a:lnSpc>
            </a:pPr>
            <a:r>
              <a:rPr lang="ru-RU"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т</a:t>
            </a:r>
            <a:r>
              <a:rPr lang="ru-RU"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урнир </a:t>
            </a:r>
            <a:r>
              <a:rPr lang="ru-RU"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по самбо, посвящённый памяти прапорщика М. </a:t>
            </a:r>
            <a:r>
              <a:rPr lang="ru-RU"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Кутараева</a:t>
            </a:r>
            <a:r>
              <a:rPr lang="ru-RU"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погибшего в зоне проведения </a:t>
            </a:r>
            <a:r>
              <a:rPr lang="ru-RU"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СВО</a:t>
            </a:r>
            <a:r>
              <a:rPr lang="ru-RU"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пос. Озерки </a:t>
            </a:r>
            <a:r>
              <a:rPr lang="ru-RU"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2024 </a:t>
            </a:r>
            <a:r>
              <a:rPr lang="ru-RU"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a:p>
            <a:pPr marL="800100" indent="-342900">
              <a:lnSpc>
                <a:spcPct val="107000"/>
              </a:lnSpc>
              <a:spcAft>
                <a:spcPts val="800"/>
              </a:spcAft>
              <a:buFontTx/>
              <a:buChar char="-"/>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отборочные </a:t>
            </a:r>
            <a:r>
              <a:rPr lang="ru-RU" b="1" dirty="0">
                <a:effectLst/>
                <a:latin typeface="Times New Roman" panose="02020603050405020304" pitchFamily="18" charset="0"/>
                <a:ea typeface="Calibri" panose="020F0502020204030204" pitchFamily="34" charset="0"/>
                <a:cs typeface="Times New Roman" panose="02020603050405020304" pitchFamily="18" charset="0"/>
              </a:rPr>
              <a:t>соревнования по самбо среди военнослужащих для участия в соревнования в Севера – Западном округе – март 2024 </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L="800100" indent="-342900">
              <a:lnSpc>
                <a:spcPct val="107000"/>
              </a:lnSpc>
              <a:spcAft>
                <a:spcPts val="800"/>
              </a:spcAft>
              <a:buFontTx/>
              <a:buChar char="-"/>
            </a:pPr>
            <a:r>
              <a:rPr lang="ru-RU" b="1" dirty="0" smtClean="0">
                <a:latin typeface="Times New Roman" panose="02020603050405020304" pitchFamily="18" charset="0"/>
                <a:ea typeface="Calibri" panose="020F0502020204030204" pitchFamily="34" charset="0"/>
                <a:cs typeface="Times New Roman" panose="02020603050405020304" pitchFamily="18" charset="0"/>
              </a:rPr>
              <a:t>8-9 мая провели детские турниры по футболу посвященные 80 летию Великой Победы!</a:t>
            </a:r>
            <a:endParaRPr lang="ru-RU"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77924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2" y="0"/>
            <a:ext cx="9139938" cy="6858000"/>
          </a:xfrm>
          <a:prstGeom prst="rect">
            <a:avLst/>
          </a:prstGeom>
        </p:spPr>
      </p:pic>
      <p:sp>
        <p:nvSpPr>
          <p:cNvPr id="7" name="Объект 6"/>
          <p:cNvSpPr>
            <a:spLocks noGrp="1"/>
          </p:cNvSpPr>
          <p:nvPr>
            <p:ph idx="1"/>
          </p:nvPr>
        </p:nvSpPr>
        <p:spPr>
          <a:xfrm>
            <a:off x="-1449238" y="1793288"/>
            <a:ext cx="10593237" cy="4383675"/>
          </a:xfrm>
        </p:spPr>
        <p:txBody>
          <a:bodyPr>
            <a:normAutofit/>
          </a:bodyPr>
          <a:lstStyle/>
          <a:p>
            <a:pPr algn="ctr">
              <a:lnSpc>
                <a:spcPct val="100000"/>
              </a:lnSpc>
              <a:buNone/>
            </a:pPr>
            <a:r>
              <a:rPr lang="ru-RU" sz="2000" b="1" dirty="0">
                <a:latin typeface="Times New Roman" panose="02020603050405020304" pitchFamily="18" charset="0"/>
                <a:cs typeface="Times New Roman" panose="02020603050405020304" pitchFamily="18" charset="0"/>
              </a:rPr>
              <a:t>                                     </a:t>
            </a:r>
            <a:endParaRPr lang="ru-RU" sz="1800" b="1" dirty="0">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a:xfrm>
            <a:off x="628650" y="365126"/>
            <a:ext cx="7886700" cy="886625"/>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0392" y="3800213"/>
            <a:ext cx="4049622" cy="2918287"/>
          </a:xfrm>
          <a:prstGeom prst="rect">
            <a:avLst/>
          </a:prstGeom>
        </p:spPr>
      </p:pic>
      <p:pic>
        <p:nvPicPr>
          <p:cNvPr id="6" name="Рисунок 5">
            <a:extLst>
              <a:ext uri="{FF2B5EF4-FFF2-40B4-BE49-F238E27FC236}">
                <a16:creationId xmlns:a16="http://schemas.microsoft.com/office/drawing/2014/main" id="{3116AF3A-146D-4A13-884E-9F02D6E526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620" y="3574587"/>
            <a:ext cx="4189380" cy="3143914"/>
          </a:xfrm>
          <a:prstGeom prst="rect">
            <a:avLst/>
          </a:prstGeom>
        </p:spPr>
      </p:pic>
      <p:pic>
        <p:nvPicPr>
          <p:cNvPr id="15" name="Рисунок 14">
            <a:extLst>
              <a:ext uri="{FF2B5EF4-FFF2-40B4-BE49-F238E27FC236}">
                <a16:creationId xmlns:a16="http://schemas.microsoft.com/office/drawing/2014/main" id="{965F49B8-5C40-475E-B181-48202E552B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0392" y="390294"/>
            <a:ext cx="4139283" cy="3327187"/>
          </a:xfrm>
          <a:prstGeom prst="rect">
            <a:avLst/>
          </a:prstGeom>
        </p:spPr>
      </p:pic>
      <p:pic>
        <p:nvPicPr>
          <p:cNvPr id="16" name="Рисунок 15">
            <a:extLst>
              <a:ext uri="{FF2B5EF4-FFF2-40B4-BE49-F238E27FC236}">
                <a16:creationId xmlns:a16="http://schemas.microsoft.com/office/drawing/2014/main" id="{B2BA2B01-8CF7-41A9-B9F0-140E7A4188E9}"/>
              </a:ext>
            </a:extLst>
          </p:cNvPr>
          <p:cNvPicPr>
            <a:picLocks noChangeAspect="1"/>
          </p:cNvPicPr>
          <p:nvPr/>
        </p:nvPicPr>
        <p:blipFill>
          <a:blip r:embed="rId6"/>
          <a:stretch>
            <a:fillRect/>
          </a:stretch>
        </p:blipFill>
        <p:spPr>
          <a:xfrm>
            <a:off x="457229" y="139500"/>
            <a:ext cx="3455319" cy="3369540"/>
          </a:xfrm>
          <a:prstGeom prst="rect">
            <a:avLst/>
          </a:prstGeom>
        </p:spPr>
      </p:pic>
    </p:spTree>
    <p:extLst>
      <p:ext uri="{BB962C8B-B14F-4D97-AF65-F5344CB8AC3E}">
        <p14:creationId xmlns:p14="http://schemas.microsoft.com/office/powerpoint/2010/main" val="33286184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368491" y="2430983"/>
            <a:ext cx="8460758" cy="1745232"/>
          </a:xfrm>
        </p:spPr>
        <p:txBody>
          <a:bodyPr>
            <a:normAutofit fontScale="90000"/>
          </a:bodyPr>
          <a:lstStyle/>
          <a:p>
            <a:pPr algn="ctr"/>
            <a:r>
              <a:rPr lang="ru-RU" sz="6000" b="1" dirty="0">
                <a:latin typeface="Times New Roman" panose="02020603050405020304" pitchFamily="18" charset="0"/>
                <a:cs typeface="Times New Roman" panose="02020603050405020304" pitchFamily="18" charset="0"/>
              </a:rPr>
              <a:t>Массовый спорт в муниципальном образования «Гвардейский муниципальный округ»</a:t>
            </a:r>
            <a:endParaRPr lang="ru-RU" sz="6000" dirty="0"/>
          </a:p>
        </p:txBody>
      </p:sp>
    </p:spTree>
    <p:extLst>
      <p:ext uri="{BB962C8B-B14F-4D97-AF65-F5344CB8AC3E}">
        <p14:creationId xmlns:p14="http://schemas.microsoft.com/office/powerpoint/2010/main" val="17783199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4" name="Объект 3"/>
          <p:cNvSpPr>
            <a:spLocks noGrp="1"/>
          </p:cNvSpPr>
          <p:nvPr>
            <p:ph idx="1"/>
          </p:nvPr>
        </p:nvSpPr>
        <p:spPr>
          <a:xfrm>
            <a:off x="313899" y="406400"/>
            <a:ext cx="8720919" cy="6188192"/>
          </a:xfrm>
        </p:spPr>
        <p:txBody>
          <a:bodyPr>
            <a:normAutofit/>
          </a:bodyPr>
          <a:lstStyle/>
          <a:p>
            <a:pPr marL="0" indent="0" algn="just">
              <a:buNone/>
            </a:pPr>
            <a:r>
              <a:rPr lang="ru-RU" sz="2400" dirty="0">
                <a:latin typeface="Times New Roman" panose="02020603050405020304" pitchFamily="18" charset="0"/>
                <a:cs typeface="Times New Roman" panose="02020603050405020304" pitchFamily="18" charset="0"/>
              </a:rPr>
              <a:t>. </a:t>
            </a:r>
          </a:p>
          <a:p>
            <a:pPr marL="45720" indent="0" algn="just">
              <a:spcBef>
                <a:spcPts val="0"/>
              </a:spcBef>
              <a:buNone/>
            </a:pPr>
            <a:endParaRPr lang="ru-RU" sz="3200" dirty="0">
              <a:latin typeface="Times New Roman" panose="02020603050405020304" pitchFamily="18" charset="0"/>
              <a:cs typeface="Times New Roman" panose="02020603050405020304" pitchFamily="18" charset="0"/>
            </a:endParaRPr>
          </a:p>
          <a:p>
            <a:pPr marL="45720" indent="0" algn="just">
              <a:spcBef>
                <a:spcPts val="0"/>
              </a:spcBef>
              <a:buNone/>
            </a:pPr>
            <a:r>
              <a:rPr lang="ru-RU" sz="3200" dirty="0">
                <a:latin typeface="Times New Roman" panose="02020603050405020304" pitchFamily="18" charset="0"/>
                <a:cs typeface="Times New Roman" panose="02020603050405020304" pitchFamily="18" charset="0"/>
              </a:rPr>
              <a:t>     </a:t>
            </a:r>
          </a:p>
        </p:txBody>
      </p:sp>
      <p:pic>
        <p:nvPicPr>
          <p:cNvPr id="5" name="Рисунок 4"/>
          <p:cNvPicPr>
            <a:picLocks noChangeAspect="1"/>
          </p:cNvPicPr>
          <p:nvPr/>
        </p:nvPicPr>
        <p:blipFill>
          <a:blip cstate="print">
            <a:extLst>
              <a:ext uri="{28A0092B-C50C-407E-A947-70E740481C1C}">
                <a14:useLocalDpi xmlns:a14="http://schemas.microsoft.com/office/drawing/2010/main" val="0"/>
              </a:ext>
            </a:extLst>
          </a:blip>
          <a:stretch>
            <a:fillRect/>
          </a:stretch>
        </p:blipFill>
        <p:spPr>
          <a:xfrm>
            <a:off x="4602094" y="3206044"/>
            <a:ext cx="4382599" cy="3286949"/>
          </a:xfrm>
          <a:prstGeom prst="rect">
            <a:avLst/>
          </a:prstGeom>
        </p:spPr>
      </p:pic>
      <p:pic>
        <p:nvPicPr>
          <p:cNvPr id="8" name="Рисунок 7">
            <a:extLst>
              <a:ext uri="{FF2B5EF4-FFF2-40B4-BE49-F238E27FC236}">
                <a16:creationId xmlns:a16="http://schemas.microsoft.com/office/drawing/2014/main" id="{14679EFE-4D42-4437-BC76-1B263202FF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2094" y="142410"/>
            <a:ext cx="4442787" cy="2903577"/>
          </a:xfrm>
          <a:prstGeom prst="rect">
            <a:avLst/>
          </a:prstGeom>
        </p:spPr>
      </p:pic>
      <p:pic>
        <p:nvPicPr>
          <p:cNvPr id="10" name="Рисунок 9">
            <a:extLst>
              <a:ext uri="{FF2B5EF4-FFF2-40B4-BE49-F238E27FC236}">
                <a16:creationId xmlns:a16="http://schemas.microsoft.com/office/drawing/2014/main" id="{364A48B1-CE0B-4EC7-A802-C5DED17B5F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2094" y="3177982"/>
            <a:ext cx="4382599" cy="3548605"/>
          </a:xfrm>
          <a:prstGeom prst="rect">
            <a:avLst/>
          </a:prstGeom>
        </p:spPr>
      </p:pic>
      <p:pic>
        <p:nvPicPr>
          <p:cNvPr id="6" name="Рисунок 5">
            <a:extLst>
              <a:ext uri="{FF2B5EF4-FFF2-40B4-BE49-F238E27FC236}">
                <a16:creationId xmlns:a16="http://schemas.microsoft.com/office/drawing/2014/main" id="{1DB64083-9F20-4B03-A856-64468204C5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0088" y="915998"/>
            <a:ext cx="3361881" cy="5168996"/>
          </a:xfrm>
          <a:prstGeom prst="rect">
            <a:avLst/>
          </a:prstGeom>
        </p:spPr>
      </p:pic>
    </p:spTree>
    <p:extLst>
      <p:ext uri="{BB962C8B-B14F-4D97-AF65-F5344CB8AC3E}">
        <p14:creationId xmlns:p14="http://schemas.microsoft.com/office/powerpoint/2010/main" val="22175967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982413" y="0"/>
            <a:ext cx="8093573" cy="6858000"/>
          </a:xfrm>
        </p:spPr>
        <p:txBody>
          <a:bodyPr>
            <a:normAutofit/>
          </a:bodyPr>
          <a:lstStyle/>
          <a:p>
            <a:r>
              <a:rPr lang="en-US" sz="1800" b="1" dirty="0">
                <a:latin typeface="Times New Roman" panose="02020603050405020304" pitchFamily="18" charset="0"/>
                <a:cs typeface="Times New Roman" panose="02020603050405020304" pitchFamily="18" charset="0"/>
              </a:rPr>
              <a:t>                                                                             </a:t>
            </a:r>
            <a:r>
              <a:rPr lang="ru-RU" sz="1800" b="1" dirty="0" smtClean="0">
                <a:latin typeface="Times New Roman" panose="02020603050405020304" pitchFamily="18" charset="0"/>
                <a:cs typeface="Times New Roman" panose="02020603050405020304" pitchFamily="18" charset="0"/>
              </a:rPr>
              <a:t>2024 </a:t>
            </a:r>
            <a:r>
              <a:rPr lang="ru-RU" sz="1800" b="1" dirty="0">
                <a:latin typeface="Times New Roman" panose="02020603050405020304" pitchFamily="18" charset="0"/>
                <a:cs typeface="Times New Roman" panose="02020603050405020304" pitchFamily="18" charset="0"/>
              </a:rPr>
              <a:t>год</a:t>
            </a:r>
            <a:br>
              <a:rPr lang="ru-RU" sz="1800" b="1"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r>
            <a:br>
              <a:rPr lang="ru-RU" sz="1800" b="1"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в МБУ ДО СШ гор. Гвардейска на постоянной основе </a:t>
            </a:r>
            <a:r>
              <a:rPr lang="ru-RU" sz="1800" dirty="0" smtClean="0">
                <a:latin typeface="Times New Roman" panose="02020603050405020304" pitchFamily="18" charset="0"/>
                <a:cs typeface="Times New Roman" panose="02020603050405020304" pitchFamily="18" charset="0"/>
              </a:rPr>
              <a:t>тренируется взрослая команда </a:t>
            </a:r>
            <a:r>
              <a:rPr lang="ru-RU" sz="1800" dirty="0">
                <a:latin typeface="Times New Roman" panose="02020603050405020304" pitchFamily="18" charset="0"/>
                <a:cs typeface="Times New Roman" panose="02020603050405020304" pitchFamily="18" charset="0"/>
              </a:rPr>
              <a:t>муниципального образования «Гвардейский муниципальный округ Калининградской области» по футболу. «Олимпия – </a:t>
            </a:r>
            <a:r>
              <a:rPr lang="ru-RU" sz="1800" dirty="0" smtClean="0">
                <a:latin typeface="Times New Roman" panose="02020603050405020304" pitchFamily="18" charset="0"/>
                <a:cs typeface="Times New Roman" panose="02020603050405020304" pitchFamily="18" charset="0"/>
              </a:rPr>
              <a:t>1»</a:t>
            </a: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В результате участия чемпионате Калининградской </a:t>
            </a:r>
            <a:r>
              <a:rPr lang="ru-RU" sz="1800" dirty="0" smtClean="0">
                <a:latin typeface="Times New Roman" panose="02020603050405020304" pitchFamily="18" charset="0"/>
                <a:cs typeface="Times New Roman" panose="02020603050405020304" pitchFamily="18" charset="0"/>
              </a:rPr>
              <a:t>области в первой лиге «Олимпия </a:t>
            </a:r>
            <a:r>
              <a:rPr lang="ru-RU" sz="1800" dirty="0">
                <a:latin typeface="Times New Roman" panose="02020603050405020304" pitchFamily="18" charset="0"/>
                <a:cs typeface="Times New Roman" panose="02020603050405020304" pitchFamily="18" charset="0"/>
              </a:rPr>
              <a:t>– 1» заняла </a:t>
            </a:r>
            <a:r>
              <a:rPr lang="ru-RU" sz="1800" dirty="0" smtClean="0">
                <a:latin typeface="Times New Roman" panose="02020603050405020304" pitchFamily="18" charset="0"/>
                <a:cs typeface="Times New Roman" panose="02020603050405020304" pitchFamily="18" charset="0"/>
              </a:rPr>
              <a:t>5 место </a:t>
            </a:r>
            <a:r>
              <a:rPr lang="ru-RU" sz="1800" dirty="0">
                <a:latin typeface="Times New Roman" panose="02020603050405020304" pitchFamily="18" charset="0"/>
                <a:cs typeface="Times New Roman" panose="02020603050405020304" pitchFamily="18" charset="0"/>
              </a:rPr>
              <a:t>из </a:t>
            </a:r>
            <a:r>
              <a:rPr lang="ru-RU" sz="1800" dirty="0" smtClean="0">
                <a:latin typeface="Times New Roman" panose="02020603050405020304" pitchFamily="18" charset="0"/>
                <a:cs typeface="Times New Roman" panose="02020603050405020304" pitchFamily="18" charset="0"/>
              </a:rPr>
              <a:t>20 команд. </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проводились </a:t>
            </a:r>
            <a:r>
              <a:rPr lang="ru-RU" sz="1800" dirty="0">
                <a:latin typeface="Times New Roman" panose="02020603050405020304" pitchFamily="18" charset="0"/>
                <a:cs typeface="Times New Roman" panose="02020603050405020304" pitchFamily="18" charset="0"/>
              </a:rPr>
              <a:t>занятия по оздоровительной гимнастике для людей старшего поколения (60 лет и старше до 20 человек) и занятия женских групп по аэробике и шейпингу (на платной основе до 50 человек).</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проведение Всероссийской акции для старшего поколения (60 лет и старше) «Скандинавская ходьба».</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в мае 2024 года МБУ ДО «Спортивная школа гор. Гвардейска» стала победителем </a:t>
            </a:r>
            <a:r>
              <a:rPr lang="ru-RU" sz="1800" dirty="0" smtClean="0">
                <a:latin typeface="Times New Roman" panose="02020603050405020304" pitchFamily="18" charset="0"/>
                <a:cs typeface="Times New Roman" panose="02020603050405020304" pitchFamily="18" charset="0"/>
              </a:rPr>
              <a:t>гранта </a:t>
            </a:r>
            <a:r>
              <a:rPr lang="ru-RU" sz="1800" b="1" dirty="0" smtClean="0">
                <a:latin typeface="Times New Roman" panose="02020603050405020304" pitchFamily="18" charset="0"/>
                <a:cs typeface="Times New Roman" panose="02020603050405020304" pitchFamily="18" charset="0"/>
              </a:rPr>
              <a:t>«Балтийское </a:t>
            </a:r>
            <a:r>
              <a:rPr lang="ru-RU" sz="1800" b="1" dirty="0">
                <a:latin typeface="Times New Roman" panose="02020603050405020304" pitchFamily="18" charset="0"/>
                <a:cs typeface="Times New Roman" panose="02020603050405020304" pitchFamily="18" charset="0"/>
              </a:rPr>
              <a:t>долголетие</a:t>
            </a:r>
            <a:r>
              <a:rPr lang="ru-RU" sz="1800" dirty="0">
                <a:latin typeface="Times New Roman" panose="02020603050405020304" pitchFamily="18" charset="0"/>
                <a:cs typeface="Times New Roman" panose="02020603050405020304" pitchFamily="18" charset="0"/>
              </a:rPr>
              <a:t>», организованного Министерством социальной политики Калининградской области со своим проектом «ЖИТЬ ЗДОРОВО!» для граждан старшего поколения. Проект направлен на продление активного долголетия и здорового образа жизни, преодоление одиночества, повышение уровня и качества жизни граждан старшего поколения с помощью занятий по адаптивной физической культуре. Занятия проводятся с инструктором в зале спортивной школы 2 – 3 раза в неделю</a:t>
            </a:r>
            <a:r>
              <a:rPr lang="ru-RU" sz="1800" dirty="0"/>
              <a:t>. </a:t>
            </a:r>
            <a:r>
              <a:rPr lang="ru-RU" sz="1800" dirty="0" smtClean="0"/>
              <a:t/>
            </a:r>
            <a:br>
              <a:rPr lang="ru-RU" sz="1800" dirty="0" smtClean="0"/>
            </a:br>
            <a:r>
              <a:rPr lang="ru-RU" sz="1800" dirty="0" smtClean="0"/>
              <a:t>                                                                       </a:t>
            </a:r>
            <a:r>
              <a:rPr lang="ru-RU" sz="1800" b="1" dirty="0" smtClean="0"/>
              <a:t>2025 год</a:t>
            </a:r>
            <a:r>
              <a:rPr lang="ru-RU" sz="1800" b="1" dirty="0"/>
              <a:t/>
            </a:r>
            <a:br>
              <a:rPr lang="ru-RU" sz="1800" b="1" dirty="0"/>
            </a:b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на постоянной основе продолжает тренироваться взрослая сборная команда муниципального образования «Гвардейский муниципальный округ Калининградской области» по футболу «Олимпия 1».</a:t>
            </a:r>
          </a:p>
        </p:txBody>
      </p:sp>
    </p:spTree>
    <p:extLst>
      <p:ext uri="{BB962C8B-B14F-4D97-AF65-F5344CB8AC3E}">
        <p14:creationId xmlns:p14="http://schemas.microsoft.com/office/powerpoint/2010/main" val="25536803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4" name="Объект 3"/>
          <p:cNvSpPr>
            <a:spLocks noGrp="1"/>
          </p:cNvSpPr>
          <p:nvPr>
            <p:ph idx="1"/>
          </p:nvPr>
        </p:nvSpPr>
        <p:spPr>
          <a:xfrm>
            <a:off x="465513" y="406400"/>
            <a:ext cx="8569305" cy="2202576"/>
          </a:xfrm>
        </p:spPr>
        <p:txBody>
          <a:bodyPr>
            <a:normAutofit/>
          </a:bodyPr>
          <a:lstStyle/>
          <a:p>
            <a:pPr marL="0" indent="0" algn="ctr">
              <a:buNone/>
            </a:pPr>
            <a:r>
              <a:rPr lang="ru-RU" b="1" dirty="0">
                <a:latin typeface="Times New Roman" panose="02020603050405020304" pitchFamily="18" charset="0"/>
                <a:cs typeface="Times New Roman" panose="02020603050405020304" pitchFamily="18" charset="0"/>
              </a:rPr>
              <a:t>Старшее поколение (55 лет и старше)</a:t>
            </a:r>
          </a:p>
          <a:p>
            <a:pPr marL="0" indent="0" algn="ctr">
              <a:buNone/>
            </a:pPr>
            <a:r>
              <a:rPr lang="ru-RU" b="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marL="45720" indent="0" algn="just">
              <a:spcBef>
                <a:spcPts val="0"/>
              </a:spcBef>
              <a:buNone/>
            </a:pPr>
            <a:r>
              <a:rPr lang="ru-RU" sz="3200" dirty="0">
                <a:latin typeface="Times New Roman" panose="02020603050405020304" pitchFamily="18" charset="0"/>
                <a:cs typeface="Times New Roman" panose="02020603050405020304" pitchFamily="18" charset="0"/>
              </a:rPr>
              <a:t>     </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3836" y="1437625"/>
            <a:ext cx="4222867" cy="2563924"/>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1999" y="4046601"/>
            <a:ext cx="4347555" cy="2754349"/>
          </a:xfrm>
          <a:prstGeom prst="rect">
            <a:avLst/>
          </a:prstGeom>
        </p:spPr>
      </p:pic>
      <p:pic>
        <p:nvPicPr>
          <p:cNvPr id="7" name="Рисунок 6">
            <a:extLst>
              <a:ext uri="{FF2B5EF4-FFF2-40B4-BE49-F238E27FC236}">
                <a16:creationId xmlns:a16="http://schemas.microsoft.com/office/drawing/2014/main" id="{41206591-7DB5-47AC-8929-EBA64070CF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13" y="1437625"/>
            <a:ext cx="3959603" cy="2551926"/>
          </a:xfrm>
          <a:prstGeom prst="rect">
            <a:avLst/>
          </a:prstGeom>
        </p:spPr>
      </p:pic>
    </p:spTree>
    <p:extLst>
      <p:ext uri="{BB962C8B-B14F-4D97-AF65-F5344CB8AC3E}">
        <p14:creationId xmlns:p14="http://schemas.microsoft.com/office/powerpoint/2010/main" val="20689714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1103326" y="204039"/>
            <a:ext cx="7798848" cy="1103326"/>
          </a:xfrm>
        </p:spPr>
        <p:txBody>
          <a:bodyPr>
            <a:normAutofit/>
          </a:bodyPr>
          <a:lstStyle/>
          <a:p>
            <a:pPr algn="ctr"/>
            <a:r>
              <a:rPr lang="ru-RU" sz="2800" b="1" dirty="0">
                <a:latin typeface="Times New Roman" panose="02020603050405020304" pitchFamily="18" charset="0"/>
                <a:cs typeface="Times New Roman" panose="02020603050405020304" pitchFamily="18" charset="0"/>
              </a:rPr>
              <a:t>Увеличение и улучшение спортивных объектов </a:t>
            </a: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2845" y="5346595"/>
            <a:ext cx="2447277" cy="1511404"/>
          </a:xfrm>
          <a:prstGeom prst="rect">
            <a:avLst/>
          </a:prstGeom>
        </p:spPr>
      </p:pic>
      <p:sp>
        <p:nvSpPr>
          <p:cNvPr id="5" name="TextBox 4">
            <a:extLst>
              <a:ext uri="{FF2B5EF4-FFF2-40B4-BE49-F238E27FC236}">
                <a16:creationId xmlns:a16="http://schemas.microsoft.com/office/drawing/2014/main" id="{30E847A2-9165-446A-ADCA-EA1A378A435D}"/>
              </a:ext>
            </a:extLst>
          </p:cNvPr>
          <p:cNvSpPr txBox="1"/>
          <p:nvPr/>
        </p:nvSpPr>
        <p:spPr>
          <a:xfrm>
            <a:off x="833364" y="1511405"/>
            <a:ext cx="8159495" cy="480131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 2024 году </a:t>
            </a:r>
            <a:r>
              <a:rPr lang="ru-RU" dirty="0">
                <a:latin typeface="Times New Roman" panose="02020603050405020304" pitchFamily="18" charset="0"/>
                <a:cs typeface="Times New Roman" panose="02020603050405020304" pitchFamily="18" charset="0"/>
              </a:rPr>
              <a:t>учреждению переданы в оперативное управление две новые спортивные площадки открытого типа в пос. Большая поляна и пос. Заречье для игровых видов спорта (волейбол, баскетбол).</a:t>
            </a:r>
          </a:p>
          <a:p>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территории ФОК пос. Знаменска оборудован новый воркаут для выполнения норм </a:t>
            </a:r>
            <a:r>
              <a:rPr lang="ru-RU" dirty="0" err="1">
                <a:latin typeface="Times New Roman" panose="02020603050405020304" pitchFamily="18" charset="0"/>
                <a:cs typeface="Times New Roman" panose="02020603050405020304" pitchFamily="18" charset="0"/>
              </a:rPr>
              <a:t>ВФСК</a:t>
            </a:r>
            <a:r>
              <a:rPr lang="ru-RU" dirty="0">
                <a:latin typeface="Times New Roman" panose="02020603050405020304" pitchFamily="18" charset="0"/>
                <a:cs typeface="Times New Roman" panose="02020603050405020304" pitchFamily="18" charset="0"/>
              </a:rPr>
              <a:t> ГТО и занятием уличными видами силовых упражнений. </a:t>
            </a:r>
          </a:p>
          <a:p>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Летом </a:t>
            </a:r>
            <a:r>
              <a:rPr lang="ru-RU" dirty="0" smtClean="0">
                <a:latin typeface="Times New Roman" panose="02020603050405020304" pitchFamily="18" charset="0"/>
                <a:cs typeface="Times New Roman" panose="02020603050405020304" pitchFamily="18" charset="0"/>
              </a:rPr>
              <a:t>2024 года были проведены </a:t>
            </a:r>
            <a:r>
              <a:rPr lang="ru-RU" dirty="0">
                <a:latin typeface="Times New Roman" panose="02020603050405020304" pitchFamily="18" charset="0"/>
                <a:cs typeface="Times New Roman" panose="02020603050405020304" pitchFamily="18" charset="0"/>
              </a:rPr>
              <a:t>ремонтные работы залов единоборств по ул. Петра Набойченко 25 б и ул. Калининградская 19, за счет средств из муниципального задания.</a:t>
            </a:r>
          </a:p>
          <a:p>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a:t>
            </a:r>
            <a:r>
              <a:rPr lang="ru-RU" dirty="0" smtClean="0">
                <a:latin typeface="Times New Roman" panose="02020603050405020304" pitchFamily="18" charset="0"/>
                <a:cs typeface="Times New Roman" panose="02020603050405020304" pitchFamily="18" charset="0"/>
              </a:rPr>
              <a:t>2024 году был проведен капитальный </a:t>
            </a:r>
            <a:r>
              <a:rPr lang="ru-RU" dirty="0">
                <a:latin typeface="Times New Roman" panose="02020603050405020304" pitchFamily="18" charset="0"/>
                <a:cs typeface="Times New Roman" panose="02020603050405020304" pitchFamily="18" charset="0"/>
              </a:rPr>
              <a:t>ремонт </a:t>
            </a:r>
            <a:r>
              <a:rPr lang="ru-RU" dirty="0" smtClean="0">
                <a:latin typeface="Times New Roman" panose="02020603050405020304" pitchFamily="18" charset="0"/>
                <a:cs typeface="Times New Roman" panose="02020603050405020304" pitchFamily="18" charset="0"/>
              </a:rPr>
              <a:t>душевых комнат </a:t>
            </a:r>
            <a:r>
              <a:rPr lang="ru-RU" dirty="0">
                <a:latin typeface="Times New Roman" panose="02020603050405020304" pitchFamily="18" charset="0"/>
                <a:cs typeface="Times New Roman" panose="02020603050405020304" pitchFamily="18" charset="0"/>
              </a:rPr>
              <a:t>по ул. Калининградская 19, в рамках муниципальной программы «Развития физической культуры и спорта», </a:t>
            </a:r>
            <a:r>
              <a:rPr lang="ru-RU" dirty="0" smtClean="0">
                <a:latin typeface="Times New Roman" panose="02020603050405020304" pitchFamily="18" charset="0"/>
                <a:cs typeface="Times New Roman" panose="02020603050405020304" pitchFamily="18" charset="0"/>
              </a:rPr>
              <a:t>источник </a:t>
            </a:r>
            <a:r>
              <a:rPr lang="ru-RU" dirty="0">
                <a:latin typeface="Times New Roman" panose="02020603050405020304" pitchFamily="18" charset="0"/>
                <a:cs typeface="Times New Roman" panose="02020603050405020304" pitchFamily="18" charset="0"/>
              </a:rPr>
              <a:t>финансирования министерство спорта Калининградской </a:t>
            </a:r>
            <a:r>
              <a:rPr lang="ru-RU" dirty="0" smtClean="0">
                <a:latin typeface="Times New Roman" panose="02020603050405020304" pitchFamily="18" charset="0"/>
                <a:cs typeface="Times New Roman" panose="02020603050405020304" pitchFamily="18" charset="0"/>
              </a:rPr>
              <a:t>области, в  </a:t>
            </a:r>
            <a:r>
              <a:rPr lang="ru-RU" dirty="0">
                <a:latin typeface="Times New Roman" panose="02020603050405020304" pitchFamily="18" charset="0"/>
                <a:cs typeface="Times New Roman" panose="02020603050405020304" pitchFamily="18" charset="0"/>
              </a:rPr>
              <a:t>результате экономии средств </a:t>
            </a:r>
            <a:r>
              <a:rPr lang="ru-RU" dirty="0" smtClean="0">
                <a:latin typeface="Times New Roman" panose="02020603050405020304" pitchFamily="18" charset="0"/>
                <a:cs typeface="Times New Roman" panose="02020603050405020304" pitchFamily="18" charset="0"/>
              </a:rPr>
              <a:t>от капитального </a:t>
            </a:r>
            <a:r>
              <a:rPr lang="ru-RU" dirty="0">
                <a:latin typeface="Times New Roman" panose="02020603050405020304" pitchFamily="18" charset="0"/>
                <a:cs typeface="Times New Roman" panose="02020603050405020304" pitchFamily="18" charset="0"/>
              </a:rPr>
              <a:t>ремонта </a:t>
            </a:r>
            <a:r>
              <a:rPr lang="ru-RU" dirty="0" smtClean="0">
                <a:latin typeface="Times New Roman" panose="02020603050405020304" pitchFamily="18" charset="0"/>
                <a:cs typeface="Times New Roman" panose="02020603050405020304" pitchFamily="18" charset="0"/>
              </a:rPr>
              <a:t>ограждения. </a:t>
            </a:r>
          </a:p>
          <a:p>
            <a:r>
              <a:rPr lang="ru-RU" dirty="0" smtClean="0">
                <a:latin typeface="Times New Roman" panose="02020603050405020304" pitchFamily="18" charset="0"/>
                <a:cs typeface="Times New Roman" panose="02020603050405020304" pitchFamily="18" charset="0"/>
              </a:rPr>
              <a:t>В 2024 году своими средствами заменили желоба на спортивном зале по ул. Калининградская 19.</a:t>
            </a:r>
            <a:endParaRPr lang="ru-RU"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28095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5" name="Заголовок 4"/>
          <p:cNvSpPr>
            <a:spLocks noGrp="1"/>
          </p:cNvSpPr>
          <p:nvPr>
            <p:ph type="title"/>
          </p:nvPr>
        </p:nvSpPr>
        <p:spPr>
          <a:xfrm>
            <a:off x="628650" y="365126"/>
            <a:ext cx="7886700" cy="603865"/>
          </a:xfrm>
        </p:spPr>
        <p:txBody>
          <a:bodyPr>
            <a:normAutofit/>
          </a:bodyPr>
          <a:lstStyle/>
          <a:p>
            <a:pPr algn="ctr"/>
            <a:r>
              <a:rPr lang="ru-RU" sz="3500" b="1" smtClean="0">
                <a:latin typeface="Times New Roman" panose="02020603050405020304" pitchFamily="18" charset="0"/>
                <a:cs typeface="Times New Roman" panose="02020603050405020304" pitchFamily="18" charset="0"/>
              </a:rPr>
              <a:t>ПРОБЛЕМЫ</a:t>
            </a:r>
            <a:endParaRPr lang="ru-RU" sz="3500" b="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1079879" y="1233183"/>
            <a:ext cx="7886700" cy="5259692"/>
          </a:xfrm>
        </p:spPr>
        <p:txBody>
          <a:bodyPr>
            <a:normAutofit fontScale="62500" lnSpcReduction="20000"/>
          </a:bodyPr>
          <a:lstStyle/>
          <a:p>
            <a:pPr marL="0" indent="0" algn="just">
              <a:buNone/>
            </a:pPr>
            <a:r>
              <a:rPr lang="ru-RU" sz="2400" dirty="0" smtClean="0">
                <a:latin typeface="Times New Roman" panose="02020603050405020304" pitchFamily="18" charset="0"/>
                <a:cs typeface="Times New Roman" panose="02020603050405020304" pitchFamily="18" charset="0"/>
              </a:rPr>
              <a:t>1. </a:t>
            </a:r>
            <a:r>
              <a:rPr lang="ru-RU" sz="2400" b="1" dirty="0" smtClean="0">
                <a:latin typeface="Times New Roman" panose="02020603050405020304" pitchFamily="18" charset="0"/>
                <a:cs typeface="Times New Roman" panose="02020603050405020304" pitchFamily="18" charset="0"/>
              </a:rPr>
              <a:t>Отсутствие медицинских работников, предусмотренных федеральным стандартом по спортивной подготовке.</a:t>
            </a:r>
          </a:p>
          <a:p>
            <a:pPr marL="0" indent="0" algn="just">
              <a:spcBef>
                <a:spcPts val="600"/>
              </a:spcBef>
              <a:buNone/>
            </a:pPr>
            <a:r>
              <a:rPr lang="ru-RU" sz="2400" dirty="0" smtClean="0">
                <a:latin typeface="Times New Roman" panose="02020603050405020304" pitchFamily="18" charset="0"/>
                <a:cs typeface="Times New Roman" panose="02020603050405020304" pitchFamily="18" charset="0"/>
              </a:rPr>
              <a:t>     Необходимо ввести 2 штатные единицы:</a:t>
            </a:r>
          </a:p>
          <a:p>
            <a:pPr marL="0" indent="0" algn="just">
              <a:spcBef>
                <a:spcPts val="600"/>
              </a:spcBef>
              <a:buNone/>
            </a:pPr>
            <a:r>
              <a:rPr lang="ru-RU" sz="2400" dirty="0" smtClean="0">
                <a:latin typeface="Times New Roman" panose="02020603050405020304" pitchFamily="18" charset="0"/>
                <a:cs typeface="Times New Roman" panose="02020603050405020304" pitchFamily="18" charset="0"/>
              </a:rPr>
              <a:t>- 1 ставка – гор. Гвардейск</a:t>
            </a:r>
          </a:p>
          <a:p>
            <a:pPr marL="0" indent="0" algn="just">
              <a:spcBef>
                <a:spcPts val="600"/>
              </a:spcBef>
              <a:buNone/>
            </a:pPr>
            <a:r>
              <a:rPr lang="ru-RU" sz="2400" dirty="0" smtClean="0">
                <a:latin typeface="Times New Roman" panose="02020603050405020304" pitchFamily="18" charset="0"/>
                <a:cs typeface="Times New Roman" panose="02020603050405020304" pitchFamily="18" charset="0"/>
              </a:rPr>
              <a:t>- 0,5 ставки – пос. Озерки </a:t>
            </a:r>
          </a:p>
          <a:p>
            <a:pPr marL="0" indent="0" algn="just">
              <a:spcBef>
                <a:spcPts val="600"/>
              </a:spcBef>
              <a:buNone/>
            </a:pPr>
            <a:r>
              <a:rPr lang="ru-RU" sz="2400" dirty="0" smtClean="0">
                <a:latin typeface="Times New Roman" panose="02020603050405020304" pitchFamily="18" charset="0"/>
                <a:cs typeface="Times New Roman" panose="02020603050405020304" pitchFamily="18" charset="0"/>
              </a:rPr>
              <a:t>- 0,5 ставки – пос. Знаменск</a:t>
            </a:r>
          </a:p>
          <a:p>
            <a:pPr marL="0" indent="0" algn="just">
              <a:buNone/>
            </a:pPr>
            <a:r>
              <a:rPr lang="ru-RU" sz="2400" dirty="0" smtClean="0">
                <a:latin typeface="Times New Roman" panose="02020603050405020304" pitchFamily="18" charset="0"/>
                <a:cs typeface="Times New Roman" panose="02020603050405020304" pitchFamily="18" charset="0"/>
              </a:rPr>
              <a:t>Фонд заработной платы на 2 штатные единицы  в год составит 749 952,00 рублей.</a:t>
            </a:r>
          </a:p>
          <a:p>
            <a:pPr marL="0" indent="0" algn="just">
              <a:buNone/>
            </a:pPr>
            <a:r>
              <a:rPr lang="ru-RU" sz="2400" dirty="0" smtClean="0">
                <a:latin typeface="Times New Roman" panose="02020603050405020304" pitchFamily="18" charset="0"/>
                <a:cs typeface="Times New Roman" panose="02020603050405020304" pitchFamily="18" charset="0"/>
              </a:rPr>
              <a:t>  2. </a:t>
            </a:r>
            <a:r>
              <a:rPr lang="ru-RU" sz="2400" b="1" dirty="0" smtClean="0">
                <a:latin typeface="Times New Roman" panose="02020603050405020304" pitchFamily="18" charset="0"/>
                <a:cs typeface="Times New Roman" panose="02020603050405020304" pitchFamily="18" charset="0"/>
              </a:rPr>
              <a:t>На основании представления прокурора Гвардейского района « Об устранении нарушений требований законодательства о противодействии терроризму» в штат спортивной школы необходимо ввести 3 ставки охранников.</a:t>
            </a:r>
          </a:p>
          <a:p>
            <a:pPr marL="0" indent="0" algn="just">
              <a:buNone/>
            </a:pPr>
            <a:r>
              <a:rPr lang="ru-RU" sz="2400" dirty="0" smtClean="0">
                <a:latin typeface="Times New Roman" panose="02020603050405020304" pitchFamily="18" charset="0"/>
                <a:cs typeface="Times New Roman" panose="02020603050405020304" pitchFamily="18" charset="0"/>
              </a:rPr>
              <a:t>        Фонд заработной платы на 3 штатные единицы в год составит 1 124 928,00 рублей</a:t>
            </a:r>
            <a:r>
              <a:rPr lang="ru-RU" sz="2400" b="1" dirty="0" smtClean="0">
                <a:latin typeface="Times New Roman" panose="02020603050405020304" pitchFamily="18" charset="0"/>
                <a:cs typeface="Times New Roman" panose="02020603050405020304" pitchFamily="18" charset="0"/>
              </a:rPr>
              <a:t>.</a:t>
            </a:r>
          </a:p>
          <a:p>
            <a:pPr marL="0" indent="0" algn="just">
              <a:buNone/>
            </a:pPr>
            <a:r>
              <a:rPr lang="ru-RU" sz="2400" dirty="0" smtClean="0">
                <a:latin typeface="Times New Roman" panose="02020603050405020304" pitchFamily="18" charset="0"/>
                <a:cs typeface="Times New Roman" panose="02020603050405020304" pitchFamily="18" charset="0"/>
              </a:rPr>
              <a:t>3. </a:t>
            </a:r>
            <a:r>
              <a:rPr lang="ru-RU" sz="2400" b="1" dirty="0" smtClean="0">
                <a:latin typeface="Times New Roman" panose="02020603050405020304" pitchFamily="18" charset="0"/>
                <a:cs typeface="Times New Roman" panose="02020603050405020304" pitchFamily="18" charset="0"/>
              </a:rPr>
              <a:t>Вынос котельных на твердом топливе из помещений спортивных залов по ул. Калининградская 19 и 19 «а» в соответствии с предписанием №101/1/1 об устранении нарушений требований пожарной безопасности.</a:t>
            </a:r>
          </a:p>
          <a:p>
            <a:pPr marL="0" indent="0" algn="just">
              <a:buNone/>
            </a:pPr>
            <a:r>
              <a:rPr lang="ru-RU" sz="2400" dirty="0" smtClean="0">
                <a:latin typeface="Times New Roman" panose="02020603050405020304" pitchFamily="18" charset="0"/>
                <a:cs typeface="Times New Roman" panose="02020603050405020304" pitchFamily="18" charset="0"/>
              </a:rPr>
              <a:t>4.  </a:t>
            </a:r>
            <a:r>
              <a:rPr lang="ru-RU" sz="2400" b="1" dirty="0" smtClean="0">
                <a:latin typeface="Times New Roman" panose="02020603050405020304" pitchFamily="18" charset="0"/>
                <a:cs typeface="Times New Roman" panose="02020603050405020304" pitchFamily="18" charset="0"/>
              </a:rPr>
              <a:t>В апреле 2021 года заключен договор проекта с ООО «Калининград газификация» и проектную документацию по газоснабжению объекта по адресу г. Гвардейск, ул. Калининградская 19. В подключении объекта получен отказ в связи с отсутствием мощности по газоснабжению. В 2023 году при повторном обращении отказ подтвержден газоснабжающей организацией. В этом году обновили документацию и будем подавать документы на подключение наших объектов к газоснабжению.</a:t>
            </a:r>
          </a:p>
          <a:p>
            <a:pPr marL="0" indent="0" algn="just">
              <a:buNone/>
            </a:pPr>
            <a:r>
              <a:rPr lang="ru-RU" sz="2400" dirty="0" smtClean="0">
                <a:latin typeface="Times New Roman" panose="02020603050405020304" pitchFamily="18" charset="0"/>
                <a:cs typeface="Times New Roman" panose="02020603050405020304" pitchFamily="18" charset="0"/>
              </a:rPr>
              <a:t>5. </a:t>
            </a:r>
            <a:r>
              <a:rPr lang="ru-RU" sz="2400" b="1" dirty="0" smtClean="0">
                <a:latin typeface="Times New Roman" panose="02020603050405020304" pitchFamily="18" charset="0"/>
                <a:cs typeface="Times New Roman" panose="02020603050405020304" pitchFamily="18" charset="0"/>
              </a:rPr>
              <a:t>Частичная замена пола ( 45 кв. м.) в спортивном зале по ул. Калининградская 19.</a:t>
            </a:r>
          </a:p>
          <a:p>
            <a:pPr marL="0" indent="0" algn="just">
              <a:buNone/>
            </a:pPr>
            <a:r>
              <a:rPr lang="ru-RU" sz="2400" dirty="0" smtClean="0">
                <a:latin typeface="Times New Roman" panose="02020603050405020304" pitchFamily="18" charset="0"/>
                <a:cs typeface="Times New Roman" panose="02020603050405020304" pitchFamily="18" charset="0"/>
              </a:rPr>
              <a:t>          Примерная стоимость данных работ составит: 215 000,00 рублей</a:t>
            </a:r>
          </a:p>
          <a:p>
            <a:pPr marL="0" indent="0" algn="just">
              <a:buNone/>
            </a:pPr>
            <a:r>
              <a:rPr lang="ru-RU"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20915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8" cy="6858000"/>
          </a:xfrm>
          <a:prstGeom prst="rect">
            <a:avLst/>
          </a:prstGeom>
        </p:spPr>
      </p:pic>
      <p:sp>
        <p:nvSpPr>
          <p:cNvPr id="5" name="Заголовок 4"/>
          <p:cNvSpPr>
            <a:spLocks noGrp="1"/>
          </p:cNvSpPr>
          <p:nvPr>
            <p:ph type="title"/>
          </p:nvPr>
        </p:nvSpPr>
        <p:spPr>
          <a:xfrm>
            <a:off x="628650" y="365126"/>
            <a:ext cx="7886700" cy="603865"/>
          </a:xfrm>
        </p:spPr>
        <p:txBody>
          <a:bodyPr>
            <a:normAutofit/>
          </a:bodyPr>
          <a:lstStyle/>
          <a:p>
            <a:pPr algn="ctr"/>
            <a:r>
              <a:rPr lang="ru-RU" sz="3500" b="1" smtClean="0">
                <a:latin typeface="Times New Roman" panose="02020603050405020304" pitchFamily="18" charset="0"/>
                <a:cs typeface="Times New Roman" panose="02020603050405020304" pitchFamily="18" charset="0"/>
              </a:rPr>
              <a:t>ПРОБЛЕМЫ</a:t>
            </a:r>
            <a:endParaRPr lang="ru-RU" sz="3500" b="1" dirty="0">
              <a:latin typeface="Times New Roman" panose="02020603050405020304" pitchFamily="18" charset="0"/>
              <a:cs typeface="Times New Roman" panose="02020603050405020304" pitchFamily="18" charset="0"/>
            </a:endParaRPr>
          </a:p>
        </p:txBody>
      </p:sp>
      <p:sp>
        <p:nvSpPr>
          <p:cNvPr id="6" name="Объект 5"/>
          <p:cNvSpPr>
            <a:spLocks noGrp="1"/>
          </p:cNvSpPr>
          <p:nvPr>
            <p:ph idx="1"/>
          </p:nvPr>
        </p:nvSpPr>
        <p:spPr>
          <a:xfrm>
            <a:off x="1079879" y="1233183"/>
            <a:ext cx="7886700" cy="5259692"/>
          </a:xfrm>
        </p:spPr>
        <p:txBody>
          <a:bodyPr>
            <a:normAutofit/>
          </a:bodyPr>
          <a:lstStyle/>
          <a:p>
            <a:pPr marL="0" lvl="0" indent="0" eaLnBrk="0" fontAlgn="base" hangingPunct="0">
              <a:lnSpc>
                <a:spcPct val="100000"/>
              </a:lnSpc>
              <a:spcBef>
                <a:spcPct val="0"/>
              </a:spcBef>
              <a:spcAft>
                <a:spcPct val="0"/>
              </a:spcAft>
              <a:buNone/>
              <a:tabLst>
                <a:tab pos="977900" algn="r"/>
              </a:tabLst>
            </a:pPr>
            <a:r>
              <a:rPr lang="ru-RU" sz="1500" dirty="0" smtClean="0">
                <a:latin typeface="Times New Roman" panose="02020603050405020304" pitchFamily="18" charset="0"/>
                <a:cs typeface="Times New Roman" panose="02020603050405020304" pitchFamily="18" charset="0"/>
              </a:rPr>
              <a:t>6. </a:t>
            </a:r>
            <a:r>
              <a:rPr lang="ru-RU" sz="1500" b="1" dirty="0" smtClean="0">
                <a:solidFill>
                  <a:srgbClr val="000000"/>
                </a:solidFill>
                <a:latin typeface="Times New Roman" panose="02020603050405020304" pitchFamily="18" charset="0"/>
                <a:cs typeface="Times New Roman" panose="02020603050405020304" pitchFamily="18" charset="0"/>
              </a:rPr>
              <a:t>М</a:t>
            </a:r>
            <a:r>
              <a:rPr lang="ru-RU" altLang="ru-RU" sz="15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ероприятия </a:t>
            </a:r>
            <a:r>
              <a:rPr lang="ru-RU" altLang="ru-RU" sz="1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 области пожарной безопасности для объекта МБУ ДО </a:t>
            </a:r>
            <a:r>
              <a:rPr lang="ru-RU" altLang="ru-RU" sz="15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Спортивная </a:t>
            </a:r>
            <a:r>
              <a:rPr lang="ru-RU" altLang="ru-RU" sz="1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школа гор. Гвардейска </a:t>
            </a:r>
            <a:r>
              <a:rPr lang="ru-RU" altLang="ru-RU" sz="15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 предписанию прокуратуры и пожарной инспекции.</a:t>
            </a:r>
          </a:p>
        </p:txBody>
      </p:sp>
      <p:graphicFrame>
        <p:nvGraphicFramePr>
          <p:cNvPr id="3" name="Таблица 2"/>
          <p:cNvGraphicFramePr>
            <a:graphicFrameLocks noGrp="1"/>
          </p:cNvGraphicFramePr>
          <p:nvPr>
            <p:extLst>
              <p:ext uri="{D42A27DB-BD31-4B8C-83A1-F6EECF244321}">
                <p14:modId xmlns:p14="http://schemas.microsoft.com/office/powerpoint/2010/main" val="2955239192"/>
              </p:ext>
            </p:extLst>
          </p:nvPr>
        </p:nvGraphicFramePr>
        <p:xfrm>
          <a:off x="1199593" y="1856262"/>
          <a:ext cx="6927850" cy="2405699"/>
        </p:xfrm>
        <a:graphic>
          <a:graphicData uri="http://schemas.openxmlformats.org/drawingml/2006/table">
            <a:tbl>
              <a:tblPr firstRow="1" firstCol="1" bandRow="1">
                <a:tableStyleId>{5C22544A-7EE6-4342-B048-85BDC9FD1C3A}</a:tableStyleId>
              </a:tblPr>
              <a:tblGrid>
                <a:gridCol w="445176">
                  <a:extLst>
                    <a:ext uri="{9D8B030D-6E8A-4147-A177-3AD203B41FA5}">
                      <a16:colId xmlns:a16="http://schemas.microsoft.com/office/drawing/2014/main" val="3648976713"/>
                    </a:ext>
                  </a:extLst>
                </a:gridCol>
                <a:gridCol w="1790229">
                  <a:extLst>
                    <a:ext uri="{9D8B030D-6E8A-4147-A177-3AD203B41FA5}">
                      <a16:colId xmlns:a16="http://schemas.microsoft.com/office/drawing/2014/main" val="344100827"/>
                    </a:ext>
                  </a:extLst>
                </a:gridCol>
                <a:gridCol w="994501">
                  <a:extLst>
                    <a:ext uri="{9D8B030D-6E8A-4147-A177-3AD203B41FA5}">
                      <a16:colId xmlns:a16="http://schemas.microsoft.com/office/drawing/2014/main" val="2265834695"/>
                    </a:ext>
                  </a:extLst>
                </a:gridCol>
                <a:gridCol w="685863">
                  <a:extLst>
                    <a:ext uri="{9D8B030D-6E8A-4147-A177-3AD203B41FA5}">
                      <a16:colId xmlns:a16="http://schemas.microsoft.com/office/drawing/2014/main" val="417642700"/>
                    </a:ext>
                  </a:extLst>
                </a:gridCol>
                <a:gridCol w="354998">
                  <a:extLst>
                    <a:ext uri="{9D8B030D-6E8A-4147-A177-3AD203B41FA5}">
                      <a16:colId xmlns:a16="http://schemas.microsoft.com/office/drawing/2014/main" val="1844977830"/>
                    </a:ext>
                  </a:extLst>
                </a:gridCol>
                <a:gridCol w="800173">
                  <a:extLst>
                    <a:ext uri="{9D8B030D-6E8A-4147-A177-3AD203B41FA5}">
                      <a16:colId xmlns:a16="http://schemas.microsoft.com/office/drawing/2014/main" val="2312403252"/>
                    </a:ext>
                  </a:extLst>
                </a:gridCol>
                <a:gridCol w="928455">
                  <a:extLst>
                    <a:ext uri="{9D8B030D-6E8A-4147-A177-3AD203B41FA5}">
                      <a16:colId xmlns:a16="http://schemas.microsoft.com/office/drawing/2014/main" val="4144689671"/>
                    </a:ext>
                  </a:extLst>
                </a:gridCol>
                <a:gridCol w="928455">
                  <a:extLst>
                    <a:ext uri="{9D8B030D-6E8A-4147-A177-3AD203B41FA5}">
                      <a16:colId xmlns:a16="http://schemas.microsoft.com/office/drawing/2014/main" val="3891579970"/>
                    </a:ext>
                  </a:extLst>
                </a:gridCol>
              </a:tblGrid>
              <a:tr h="327660">
                <a:tc>
                  <a:txBody>
                    <a:bodyPr/>
                    <a:lstStyle/>
                    <a:p>
                      <a:pPr marL="152400">
                        <a:lnSpc>
                          <a:spcPct val="107000"/>
                        </a:lnSpc>
                        <a:spcAft>
                          <a:spcPts val="80"/>
                        </a:spcAft>
                      </a:pPr>
                      <a:r>
                        <a:rPr lang="ru-RU" sz="1100" dirty="0">
                          <a:effectLst/>
                        </a:rPr>
                        <a:t>№ </a:t>
                      </a:r>
                    </a:p>
                    <a:p>
                      <a:pPr marL="15875" algn="ctr">
                        <a:lnSpc>
                          <a:spcPct val="107000"/>
                        </a:lnSpc>
                        <a:spcAft>
                          <a:spcPts val="0"/>
                        </a:spcAft>
                      </a:pPr>
                      <a:r>
                        <a:rPr lang="ru-RU" sz="1100" dirty="0">
                          <a:effectLst/>
                        </a:rPr>
                        <a:t>п/п </a:t>
                      </a:r>
                      <a:endParaRPr lang="ru-RU"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gridSpan="2">
                  <a:txBody>
                    <a:bodyPr/>
                    <a:lstStyle/>
                    <a:p>
                      <a:pPr marL="15875" algn="ctr">
                        <a:lnSpc>
                          <a:spcPct val="107000"/>
                        </a:lnSpc>
                        <a:spcAft>
                          <a:spcPts val="0"/>
                        </a:spcAft>
                      </a:pPr>
                      <a:r>
                        <a:rPr lang="ru-RU" sz="1100">
                          <a:effectLst/>
                        </a:rPr>
                        <a:t>Наименование услуг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hMerge="1">
                  <a:txBody>
                    <a:bodyPr/>
                    <a:lstStyle/>
                    <a:p>
                      <a:endParaRPr lang="ru-RU"/>
                    </a:p>
                  </a:txBody>
                  <a:tcPr/>
                </a:tc>
                <a:tc>
                  <a:txBody>
                    <a:bodyPr/>
                    <a:lstStyle/>
                    <a:p>
                      <a:pPr marL="91440">
                        <a:lnSpc>
                          <a:spcPct val="107000"/>
                        </a:lnSpc>
                        <a:spcAft>
                          <a:spcPts val="0"/>
                        </a:spcAft>
                      </a:pPr>
                      <a:r>
                        <a:rPr lang="ru-RU" sz="1100" dirty="0">
                          <a:effectLst/>
                        </a:rPr>
                        <a:t>Ед. изм. </a:t>
                      </a:r>
                      <a:endParaRPr lang="ru-RU"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Кол-во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gn="ctr">
                        <a:lnSpc>
                          <a:spcPct val="107000"/>
                        </a:lnSpc>
                        <a:spcAft>
                          <a:spcPts val="0"/>
                        </a:spcAft>
                      </a:pPr>
                      <a:r>
                        <a:rPr lang="ru-RU" sz="1100">
                          <a:effectLst/>
                        </a:rPr>
                        <a:t>Цена за ед., руб.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gn="ctr">
                        <a:lnSpc>
                          <a:spcPct val="107000"/>
                        </a:lnSpc>
                        <a:spcAft>
                          <a:spcPts val="0"/>
                        </a:spcAft>
                      </a:pPr>
                      <a:r>
                        <a:rPr lang="ru-RU" sz="1100">
                          <a:effectLst/>
                        </a:rPr>
                        <a:t>Стоимость, руб.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extLst>
                  <a:ext uri="{0D108BD9-81ED-4DB2-BD59-A6C34878D82A}">
                    <a16:rowId xmlns:a16="http://schemas.microsoft.com/office/drawing/2014/main" val="1487209781"/>
                  </a:ext>
                </a:extLst>
              </a:tr>
              <a:tr h="166370">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gn="r">
                        <a:lnSpc>
                          <a:spcPct val="107000"/>
                        </a:lnSpc>
                        <a:spcAft>
                          <a:spcPts val="0"/>
                        </a:spcAft>
                      </a:pPr>
                      <a:r>
                        <a:rPr lang="ru-RU" sz="1100">
                          <a:effectLst/>
                        </a:rPr>
                        <a:t>Калин</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gridSpan="2">
                  <a:txBody>
                    <a:bodyPr/>
                    <a:lstStyle/>
                    <a:p>
                      <a:pPr>
                        <a:lnSpc>
                          <a:spcPct val="107000"/>
                        </a:lnSpc>
                        <a:spcAft>
                          <a:spcPts val="0"/>
                        </a:spcAft>
                      </a:pPr>
                      <a:r>
                        <a:rPr lang="ru-RU" sz="1100">
                          <a:effectLst/>
                        </a:rPr>
                        <a:t>инградская, 19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hMerge="1">
                  <a:txBody>
                    <a:bodyPr/>
                    <a:lstStyle/>
                    <a:p>
                      <a:endParaRPr lang="ru-RU"/>
                    </a:p>
                  </a:txBody>
                  <a:tcP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extLst>
                  <a:ext uri="{0D108BD9-81ED-4DB2-BD59-A6C34878D82A}">
                    <a16:rowId xmlns:a16="http://schemas.microsoft.com/office/drawing/2014/main" val="803216495"/>
                  </a:ext>
                </a:extLst>
              </a:tr>
              <a:tr h="327660">
                <a:tc>
                  <a:txBody>
                    <a:bodyPr/>
                    <a:lstStyle/>
                    <a:p>
                      <a:pPr marL="15875" algn="ctr">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68580" algn="just">
                        <a:lnSpc>
                          <a:spcPct val="107000"/>
                        </a:lnSpc>
                        <a:spcAft>
                          <a:spcPts val="0"/>
                        </a:spcAft>
                      </a:pPr>
                      <a:r>
                        <a:rPr lang="ru-RU" sz="1100">
                          <a:effectLst/>
                        </a:rPr>
                        <a:t>Разработка расчета по величины пожарного риска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9540">
                        <a:lnSpc>
                          <a:spcPct val="107000"/>
                        </a:lnSpc>
                        <a:spcAft>
                          <a:spcPts val="0"/>
                        </a:spcAft>
                      </a:pPr>
                      <a:r>
                        <a:rPr lang="ru-RU" sz="1100">
                          <a:effectLst/>
                        </a:rPr>
                        <a:t>определению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6365">
                        <a:lnSpc>
                          <a:spcPct val="107000"/>
                        </a:lnSpc>
                        <a:spcAft>
                          <a:spcPts val="0"/>
                        </a:spcAft>
                      </a:pPr>
                      <a:r>
                        <a:rPr lang="ru-RU" sz="1100">
                          <a:effectLst/>
                        </a:rPr>
                        <a:t>Компл.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86055">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7145" algn="ctr">
                        <a:lnSpc>
                          <a:spcPct val="107000"/>
                        </a:lnSpc>
                        <a:spcAft>
                          <a:spcPts val="0"/>
                        </a:spcAft>
                      </a:pPr>
                      <a:r>
                        <a:rPr lang="ru-RU" sz="1100">
                          <a:effectLst/>
                        </a:rPr>
                        <a:t>235 000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6510" algn="ctr">
                        <a:lnSpc>
                          <a:spcPct val="107000"/>
                        </a:lnSpc>
                        <a:spcAft>
                          <a:spcPts val="0"/>
                        </a:spcAft>
                      </a:pPr>
                      <a:r>
                        <a:rPr lang="ru-RU" sz="1100">
                          <a:effectLst/>
                        </a:rPr>
                        <a:t>235 000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extLst>
                  <a:ext uri="{0D108BD9-81ED-4DB2-BD59-A6C34878D82A}">
                    <a16:rowId xmlns:a16="http://schemas.microsoft.com/office/drawing/2014/main" val="4201534999"/>
                  </a:ext>
                </a:extLst>
              </a:tr>
              <a:tr h="327660">
                <a:tc>
                  <a:txBody>
                    <a:bodyPr/>
                    <a:lstStyle/>
                    <a:p>
                      <a:pPr marL="15875" algn="ctr">
                        <a:lnSpc>
                          <a:spcPct val="107000"/>
                        </a:lnSpc>
                        <a:spcAft>
                          <a:spcPts val="0"/>
                        </a:spcAft>
                      </a:pPr>
                      <a:r>
                        <a:rPr lang="ru-RU" sz="1100">
                          <a:effectLst/>
                        </a:rPr>
                        <a:t>2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68580">
                        <a:lnSpc>
                          <a:spcPct val="107000"/>
                        </a:lnSpc>
                        <a:spcAft>
                          <a:spcPts val="0"/>
                        </a:spcAft>
                      </a:pPr>
                      <a:r>
                        <a:rPr lang="ru-RU" sz="1100">
                          <a:effectLst/>
                        </a:rPr>
                        <a:t>Разработка 	декларации безопасности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tabLst>
                          <a:tab pos="977900" algn="r"/>
                        </a:tabLst>
                      </a:pPr>
                      <a:r>
                        <a:rPr lang="ru-RU" sz="1100">
                          <a:effectLst/>
                        </a:rPr>
                        <a:t>по 	пожарной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6365">
                        <a:lnSpc>
                          <a:spcPct val="107000"/>
                        </a:lnSpc>
                        <a:spcAft>
                          <a:spcPts val="0"/>
                        </a:spcAft>
                      </a:pPr>
                      <a:r>
                        <a:rPr lang="ru-RU" sz="1100">
                          <a:effectLst/>
                        </a:rPr>
                        <a:t>Компл.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86055">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7145" algn="ctr">
                        <a:lnSpc>
                          <a:spcPct val="107000"/>
                        </a:lnSpc>
                        <a:spcAft>
                          <a:spcPts val="0"/>
                        </a:spcAft>
                      </a:pPr>
                      <a:r>
                        <a:rPr lang="ru-RU" sz="1100">
                          <a:effectLst/>
                        </a:rPr>
                        <a:t>15 000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6510" algn="ctr">
                        <a:lnSpc>
                          <a:spcPct val="107000"/>
                        </a:lnSpc>
                        <a:spcAft>
                          <a:spcPts val="0"/>
                        </a:spcAft>
                      </a:pPr>
                      <a:r>
                        <a:rPr lang="ru-RU" sz="1100">
                          <a:effectLst/>
                        </a:rPr>
                        <a:t>15 000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extLst>
                  <a:ext uri="{0D108BD9-81ED-4DB2-BD59-A6C34878D82A}">
                    <a16:rowId xmlns:a16="http://schemas.microsoft.com/office/drawing/2014/main" val="3174386726"/>
                  </a:ext>
                </a:extLst>
              </a:tr>
              <a:tr h="167640">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R="30480" algn="r">
                        <a:lnSpc>
                          <a:spcPct val="107000"/>
                        </a:lnSpc>
                        <a:spcAft>
                          <a:spcPts val="0"/>
                        </a:spcAft>
                      </a:pPr>
                      <a:r>
                        <a:rPr lang="ru-RU" sz="1100" dirty="0">
                          <a:effectLst/>
                        </a:rPr>
                        <a:t>Калин</a:t>
                      </a:r>
                      <a:endParaRPr lang="ru-RU"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gridSpan="2">
                  <a:txBody>
                    <a:bodyPr/>
                    <a:lstStyle/>
                    <a:p>
                      <a:pPr>
                        <a:lnSpc>
                          <a:spcPct val="107000"/>
                        </a:lnSpc>
                        <a:spcAft>
                          <a:spcPts val="0"/>
                        </a:spcAft>
                      </a:pPr>
                      <a:r>
                        <a:rPr lang="ru-RU" sz="1100" dirty="0" err="1">
                          <a:effectLst/>
                        </a:rPr>
                        <a:t>инградская</a:t>
                      </a:r>
                      <a:r>
                        <a:rPr lang="ru-RU" sz="1100" dirty="0">
                          <a:effectLst/>
                        </a:rPr>
                        <a:t>, 19а </a:t>
                      </a:r>
                      <a:endParaRPr lang="ru-RU"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hMerge="1">
                  <a:txBody>
                    <a:bodyPr/>
                    <a:lstStyle/>
                    <a:p>
                      <a:endParaRPr lang="ru-RU"/>
                    </a:p>
                  </a:txBody>
                  <a:tcP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extLst>
                  <a:ext uri="{0D108BD9-81ED-4DB2-BD59-A6C34878D82A}">
                    <a16:rowId xmlns:a16="http://schemas.microsoft.com/office/drawing/2014/main" val="3338066758"/>
                  </a:ext>
                </a:extLst>
              </a:tr>
              <a:tr h="327660">
                <a:tc>
                  <a:txBody>
                    <a:bodyPr/>
                    <a:lstStyle/>
                    <a:p>
                      <a:pPr marL="15875" algn="ctr">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68580" algn="just">
                        <a:lnSpc>
                          <a:spcPct val="107000"/>
                        </a:lnSpc>
                        <a:spcAft>
                          <a:spcPts val="0"/>
                        </a:spcAft>
                      </a:pPr>
                      <a:r>
                        <a:rPr lang="ru-RU" sz="1100">
                          <a:effectLst/>
                        </a:rPr>
                        <a:t>Разработка расчета по величины пожарного риска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9540">
                        <a:lnSpc>
                          <a:spcPct val="107000"/>
                        </a:lnSpc>
                        <a:spcAft>
                          <a:spcPts val="0"/>
                        </a:spcAft>
                      </a:pPr>
                      <a:r>
                        <a:rPr lang="ru-RU" sz="1100">
                          <a:effectLst/>
                        </a:rPr>
                        <a:t>определению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6365">
                        <a:lnSpc>
                          <a:spcPct val="107000"/>
                        </a:lnSpc>
                        <a:spcAft>
                          <a:spcPts val="0"/>
                        </a:spcAft>
                      </a:pPr>
                      <a:r>
                        <a:rPr lang="ru-RU" sz="1100">
                          <a:effectLst/>
                        </a:rPr>
                        <a:t>Компл.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86055">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7145" algn="ctr">
                        <a:lnSpc>
                          <a:spcPct val="107000"/>
                        </a:lnSpc>
                        <a:spcAft>
                          <a:spcPts val="0"/>
                        </a:spcAft>
                      </a:pPr>
                      <a:r>
                        <a:rPr lang="ru-RU" sz="1100">
                          <a:effectLst/>
                        </a:rPr>
                        <a:t>165 000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6510" algn="ctr">
                        <a:lnSpc>
                          <a:spcPct val="107000"/>
                        </a:lnSpc>
                        <a:spcAft>
                          <a:spcPts val="0"/>
                        </a:spcAft>
                      </a:pPr>
                      <a:r>
                        <a:rPr lang="ru-RU" sz="1100">
                          <a:effectLst/>
                        </a:rPr>
                        <a:t>165 000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extLst>
                  <a:ext uri="{0D108BD9-81ED-4DB2-BD59-A6C34878D82A}">
                    <a16:rowId xmlns:a16="http://schemas.microsoft.com/office/drawing/2014/main" val="1006933921"/>
                  </a:ext>
                </a:extLst>
              </a:tr>
              <a:tr h="327660">
                <a:tc>
                  <a:txBody>
                    <a:bodyPr/>
                    <a:lstStyle/>
                    <a:p>
                      <a:pPr marL="15875" algn="ctr">
                        <a:lnSpc>
                          <a:spcPct val="107000"/>
                        </a:lnSpc>
                        <a:spcAft>
                          <a:spcPts val="0"/>
                        </a:spcAft>
                      </a:pPr>
                      <a:r>
                        <a:rPr lang="ru-RU" sz="1100">
                          <a:effectLst/>
                        </a:rPr>
                        <a:t>3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68580">
                        <a:lnSpc>
                          <a:spcPct val="107000"/>
                        </a:lnSpc>
                        <a:spcAft>
                          <a:spcPts val="0"/>
                        </a:spcAft>
                      </a:pPr>
                      <a:r>
                        <a:rPr lang="ru-RU" sz="1100">
                          <a:effectLst/>
                        </a:rPr>
                        <a:t>Разработка 	декларации безопасности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a:lnSpc>
                          <a:spcPct val="107000"/>
                        </a:lnSpc>
                        <a:spcAft>
                          <a:spcPts val="0"/>
                        </a:spcAft>
                        <a:tabLst>
                          <a:tab pos="977900" algn="r"/>
                        </a:tabLst>
                      </a:pPr>
                      <a:r>
                        <a:rPr lang="ru-RU" sz="1100">
                          <a:effectLst/>
                        </a:rPr>
                        <a:t>по 	пожарной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26365">
                        <a:lnSpc>
                          <a:spcPct val="107000"/>
                        </a:lnSpc>
                        <a:spcAft>
                          <a:spcPts val="0"/>
                        </a:spcAft>
                      </a:pPr>
                      <a:r>
                        <a:rPr lang="ru-RU" sz="1100">
                          <a:effectLst/>
                        </a:rPr>
                        <a:t>Компл.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86055">
                        <a:lnSpc>
                          <a:spcPct val="107000"/>
                        </a:lnSpc>
                        <a:spcAft>
                          <a:spcPts val="0"/>
                        </a:spcAft>
                      </a:pPr>
                      <a:r>
                        <a:rPr lang="ru-RU" sz="1100">
                          <a:effectLst/>
                        </a:rPr>
                        <a:t>1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7145" algn="ctr">
                        <a:lnSpc>
                          <a:spcPct val="107000"/>
                        </a:lnSpc>
                        <a:spcAft>
                          <a:spcPts val="0"/>
                        </a:spcAft>
                      </a:pPr>
                      <a:r>
                        <a:rPr lang="ru-RU" sz="1100">
                          <a:effectLst/>
                        </a:rPr>
                        <a:t>15 000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tc>
                  <a:txBody>
                    <a:bodyPr/>
                    <a:lstStyle/>
                    <a:p>
                      <a:pPr marL="16510" algn="ctr">
                        <a:lnSpc>
                          <a:spcPct val="107000"/>
                        </a:lnSpc>
                        <a:spcAft>
                          <a:spcPts val="0"/>
                        </a:spcAft>
                      </a:pPr>
                      <a:r>
                        <a:rPr lang="ru-RU" sz="1100">
                          <a:effectLst/>
                        </a:rPr>
                        <a:t>15 000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nchor="ctr"/>
                </a:tc>
                <a:extLst>
                  <a:ext uri="{0D108BD9-81ED-4DB2-BD59-A6C34878D82A}">
                    <a16:rowId xmlns:a16="http://schemas.microsoft.com/office/drawing/2014/main" val="3437884858"/>
                  </a:ext>
                </a:extLst>
              </a:tr>
              <a:tr h="166370">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gridSpan="4">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nSpc>
                          <a:spcPct val="107000"/>
                        </a:lnSpc>
                        <a:spcAft>
                          <a:spcPts val="0"/>
                        </a:spcAft>
                      </a:pPr>
                      <a:r>
                        <a:rPr lang="ru-RU" sz="1100">
                          <a:effectLst/>
                        </a:rPr>
                        <a:t>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R="51435" algn="r">
                        <a:lnSpc>
                          <a:spcPct val="107000"/>
                        </a:lnSpc>
                        <a:spcAft>
                          <a:spcPts val="0"/>
                        </a:spcAft>
                      </a:pPr>
                      <a:r>
                        <a:rPr lang="ru-RU" sz="1100">
                          <a:effectLst/>
                        </a:rPr>
                        <a:t>ИТОГО: </a:t>
                      </a:r>
                      <a:endParaRPr lang="ru-RU"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tc>
                  <a:txBody>
                    <a:bodyPr/>
                    <a:lstStyle/>
                    <a:p>
                      <a:pPr marL="16510" algn="ctr">
                        <a:lnSpc>
                          <a:spcPct val="107000"/>
                        </a:lnSpc>
                        <a:spcAft>
                          <a:spcPts val="0"/>
                        </a:spcAft>
                      </a:pPr>
                      <a:r>
                        <a:rPr lang="ru-RU" sz="1100" dirty="0">
                          <a:effectLst/>
                        </a:rPr>
                        <a:t>430 000 </a:t>
                      </a:r>
                      <a:endParaRPr lang="ru-RU"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6510" marT="7620" marB="0"/>
                </a:tc>
                <a:extLst>
                  <a:ext uri="{0D108BD9-81ED-4DB2-BD59-A6C34878D82A}">
                    <a16:rowId xmlns:a16="http://schemas.microsoft.com/office/drawing/2014/main" val="1937942444"/>
                  </a:ext>
                </a:extLst>
              </a:tr>
            </a:tbl>
          </a:graphicData>
        </a:graphic>
      </p:graphicFrame>
      <p:sp>
        <p:nvSpPr>
          <p:cNvPr id="7" name="Rectangle 1"/>
          <p:cNvSpPr>
            <a:spLocks noChangeArrowheads="1"/>
          </p:cNvSpPr>
          <p:nvPr/>
        </p:nvSpPr>
        <p:spPr bwMode="auto">
          <a:xfrm>
            <a:off x="1108075" y="2888863"/>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77900" algn="r"/>
              </a:tabLst>
              <a:defRPr>
                <a:solidFill>
                  <a:schemeClr val="tx1"/>
                </a:solidFill>
                <a:latin typeface="Arial" panose="020B0604020202020204" pitchFamily="34" charset="0"/>
              </a:defRPr>
            </a:lvl1pPr>
            <a:lvl2pPr eaLnBrk="0" fontAlgn="base" hangingPunct="0">
              <a:spcBef>
                <a:spcPct val="0"/>
              </a:spcBef>
              <a:spcAft>
                <a:spcPct val="0"/>
              </a:spcAft>
              <a:tabLst>
                <a:tab pos="977900" algn="r"/>
              </a:tabLst>
              <a:defRPr>
                <a:solidFill>
                  <a:schemeClr val="tx1"/>
                </a:solidFill>
                <a:latin typeface="Arial" panose="020B0604020202020204" pitchFamily="34" charset="0"/>
              </a:defRPr>
            </a:lvl2pPr>
            <a:lvl3pPr eaLnBrk="0" fontAlgn="base" hangingPunct="0">
              <a:spcBef>
                <a:spcPct val="0"/>
              </a:spcBef>
              <a:spcAft>
                <a:spcPct val="0"/>
              </a:spcAft>
              <a:tabLst>
                <a:tab pos="977900" algn="r"/>
              </a:tabLst>
              <a:defRPr>
                <a:solidFill>
                  <a:schemeClr val="tx1"/>
                </a:solidFill>
                <a:latin typeface="Arial" panose="020B0604020202020204" pitchFamily="34" charset="0"/>
              </a:defRPr>
            </a:lvl3pPr>
            <a:lvl4pPr eaLnBrk="0" fontAlgn="base" hangingPunct="0">
              <a:spcBef>
                <a:spcPct val="0"/>
              </a:spcBef>
              <a:spcAft>
                <a:spcPct val="0"/>
              </a:spcAft>
              <a:tabLst>
                <a:tab pos="977900" algn="r"/>
              </a:tabLst>
              <a:defRPr>
                <a:solidFill>
                  <a:schemeClr val="tx1"/>
                </a:solidFill>
                <a:latin typeface="Arial" panose="020B0604020202020204" pitchFamily="34" charset="0"/>
              </a:defRPr>
            </a:lvl4pPr>
            <a:lvl5pPr eaLnBrk="0" fontAlgn="base" hangingPunct="0">
              <a:spcBef>
                <a:spcPct val="0"/>
              </a:spcBef>
              <a:spcAft>
                <a:spcPct val="0"/>
              </a:spcAft>
              <a:tabLst>
                <a:tab pos="977900" algn="r"/>
              </a:tabLst>
              <a:defRPr>
                <a:solidFill>
                  <a:schemeClr val="tx1"/>
                </a:solidFill>
                <a:latin typeface="Arial" panose="020B0604020202020204" pitchFamily="34" charset="0"/>
              </a:defRPr>
            </a:lvl5pPr>
            <a:lvl6pPr eaLnBrk="0" fontAlgn="base" hangingPunct="0">
              <a:spcBef>
                <a:spcPct val="0"/>
              </a:spcBef>
              <a:spcAft>
                <a:spcPct val="0"/>
              </a:spcAft>
              <a:tabLst>
                <a:tab pos="977900" algn="r"/>
              </a:tabLst>
              <a:defRPr>
                <a:solidFill>
                  <a:schemeClr val="tx1"/>
                </a:solidFill>
                <a:latin typeface="Arial" panose="020B0604020202020204" pitchFamily="34" charset="0"/>
              </a:defRPr>
            </a:lvl6pPr>
            <a:lvl7pPr eaLnBrk="0" fontAlgn="base" hangingPunct="0">
              <a:spcBef>
                <a:spcPct val="0"/>
              </a:spcBef>
              <a:spcAft>
                <a:spcPct val="0"/>
              </a:spcAft>
              <a:tabLst>
                <a:tab pos="977900" algn="r"/>
              </a:tabLst>
              <a:defRPr>
                <a:solidFill>
                  <a:schemeClr val="tx1"/>
                </a:solidFill>
                <a:latin typeface="Arial" panose="020B0604020202020204" pitchFamily="34" charset="0"/>
              </a:defRPr>
            </a:lvl7pPr>
            <a:lvl8pPr eaLnBrk="0" fontAlgn="base" hangingPunct="0">
              <a:spcBef>
                <a:spcPct val="0"/>
              </a:spcBef>
              <a:spcAft>
                <a:spcPct val="0"/>
              </a:spcAft>
              <a:tabLst>
                <a:tab pos="977900" algn="r"/>
              </a:tabLst>
              <a:defRPr>
                <a:solidFill>
                  <a:schemeClr val="tx1"/>
                </a:solidFill>
                <a:latin typeface="Arial" panose="020B0604020202020204" pitchFamily="34" charset="0"/>
              </a:defRPr>
            </a:lvl8pPr>
            <a:lvl9pPr eaLnBrk="0" fontAlgn="base" hangingPunct="0">
              <a:spcBef>
                <a:spcPct val="0"/>
              </a:spcBef>
              <a:spcAft>
                <a:spcPct val="0"/>
              </a:spcAft>
              <a:tabLst>
                <a:tab pos="977900"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977900" algn="r"/>
              </a:tabLst>
            </a:pPr>
            <a:r>
              <a:rPr kumimoji="0" lang="ru-RU" altLang="ru-RU" sz="1200" b="1"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33953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906843" y="365126"/>
            <a:ext cx="7942431" cy="986001"/>
          </a:xfrm>
        </p:spPr>
        <p:txBody>
          <a:bodyPr>
            <a:noAutofit/>
          </a:bodyPr>
          <a:lstStyle/>
          <a:p>
            <a:pPr algn="ctr"/>
            <a:r>
              <a:rPr lang="ru-RU" sz="2800" b="1" dirty="0">
                <a:latin typeface="Times New Roman" panose="02020603050405020304" pitchFamily="18" charset="0"/>
                <a:cs typeface="Times New Roman" panose="02020603050405020304" pitchFamily="18" charset="0"/>
              </a:rPr>
              <a:t>План развития МБУ ДО СШ гор. Гвардейска на 2024-2025 г.</a:t>
            </a:r>
          </a:p>
        </p:txBody>
      </p:sp>
      <p:sp>
        <p:nvSpPr>
          <p:cNvPr id="3" name="Объект 2"/>
          <p:cNvSpPr>
            <a:spLocks noGrp="1"/>
          </p:cNvSpPr>
          <p:nvPr>
            <p:ph idx="1"/>
          </p:nvPr>
        </p:nvSpPr>
        <p:spPr>
          <a:xfrm>
            <a:off x="1125996" y="1542197"/>
            <a:ext cx="7723279" cy="4634765"/>
          </a:xfrm>
        </p:spPr>
        <p:txBody>
          <a:bodyPr>
            <a:normAutofit fontScale="92500"/>
          </a:bodyPr>
          <a:lstStyle/>
          <a:p>
            <a:pPr algn="just">
              <a:lnSpc>
                <a:spcPct val="100000"/>
              </a:lnSpc>
              <a:spcBef>
                <a:spcPts val="0"/>
              </a:spcBef>
            </a:pPr>
            <a:r>
              <a:rPr lang="ru-RU" sz="2400" dirty="0">
                <a:latin typeface="Times New Roman" panose="02020603050405020304" pitchFamily="18" charset="0"/>
                <a:cs typeface="Times New Roman" panose="02020603050405020304" pitchFamily="18" charset="0"/>
              </a:rPr>
              <a:t>  Развитие материальной и спортивной базы. </a:t>
            </a:r>
          </a:p>
          <a:p>
            <a:pPr algn="just">
              <a:lnSpc>
                <a:spcPct val="100000"/>
              </a:lnSpc>
              <a:spcBef>
                <a:spcPts val="0"/>
              </a:spcBef>
            </a:pPr>
            <a:r>
              <a:rPr lang="ru-RU" sz="2400" dirty="0">
                <a:latin typeface="Times New Roman" panose="02020603050405020304" pitchFamily="18" charset="0"/>
                <a:cs typeface="Times New Roman" panose="02020603050405020304" pitchFamily="18" charset="0"/>
              </a:rPr>
              <a:t> разработаны сметы на кровлю и ремонт большого зала.</a:t>
            </a:r>
          </a:p>
          <a:p>
            <a:pPr algn="just">
              <a:lnSpc>
                <a:spcPct val="100000"/>
              </a:lnSpc>
              <a:spcBef>
                <a:spcPts val="0"/>
              </a:spcBef>
            </a:pPr>
            <a:r>
              <a:rPr lang="ru-RU" sz="2400" dirty="0">
                <a:latin typeface="Times New Roman" panose="02020603050405020304" pitchFamily="18" charset="0"/>
                <a:cs typeface="Times New Roman" panose="02020603050405020304" pitchFamily="18" charset="0"/>
              </a:rPr>
              <a:t> разработаны сметы на ремонт малого (борцовского) зала.</a:t>
            </a:r>
          </a:p>
          <a:p>
            <a:pPr algn="just">
              <a:lnSpc>
                <a:spcPct val="100000"/>
              </a:lnSpc>
              <a:spcBef>
                <a:spcPts val="0"/>
              </a:spcBef>
            </a:pPr>
            <a:r>
              <a:rPr lang="ru-RU" sz="2400" dirty="0">
                <a:latin typeface="Times New Roman" panose="02020603050405020304" pitchFamily="18" charset="0"/>
                <a:cs typeface="Times New Roman" panose="02020603050405020304" pitchFamily="18" charset="0"/>
              </a:rPr>
              <a:t>  Увеличение количества разрядников и численности занимающихся в спортивной школе.</a:t>
            </a:r>
          </a:p>
          <a:p>
            <a:pPr algn="just">
              <a:lnSpc>
                <a:spcPct val="100000"/>
              </a:lnSpc>
              <a:spcBef>
                <a:spcPts val="0"/>
              </a:spcBef>
            </a:pPr>
            <a:r>
              <a:rPr lang="ru-RU" sz="2400" dirty="0">
                <a:latin typeface="Times New Roman" panose="02020603050405020304" pitchFamily="18" charset="0"/>
                <a:cs typeface="Times New Roman" panose="02020603050405020304" pitchFamily="18" charset="0"/>
              </a:rPr>
              <a:t>  Наладили контакт с </a:t>
            </a:r>
            <a:r>
              <a:rPr lang="ru-RU" sz="2400" dirty="0" err="1">
                <a:latin typeface="Times New Roman" panose="02020603050405020304" pitchFamily="18" charset="0"/>
                <a:cs typeface="Times New Roman" panose="02020603050405020304" pitchFamily="18" charset="0"/>
              </a:rPr>
              <a:t>ГБУ</a:t>
            </a:r>
            <a:r>
              <a:rPr lang="ru-RU" sz="2400" dirty="0">
                <a:latin typeface="Times New Roman" panose="02020603050405020304" pitchFamily="18" charset="0"/>
                <a:cs typeface="Times New Roman" panose="02020603050405020304" pitchFamily="18" charset="0"/>
              </a:rPr>
              <a:t> КО </a:t>
            </a:r>
            <a:r>
              <a:rPr lang="ru-RU" sz="2400" dirty="0" err="1">
                <a:latin typeface="Times New Roman" panose="02020603050405020304" pitchFamily="18" charset="0"/>
                <a:cs typeface="Times New Roman" panose="02020603050405020304" pitchFamily="18" charset="0"/>
              </a:rPr>
              <a:t>ПОО</a:t>
            </a:r>
            <a:r>
              <a:rPr lang="ru-RU" sz="2400" dirty="0">
                <a:latin typeface="Times New Roman" panose="02020603050405020304" pitchFamily="18" charset="0"/>
                <a:cs typeface="Times New Roman" panose="02020603050405020304" pitchFamily="18" charset="0"/>
              </a:rPr>
              <a:t> педагогическим колледжем г. Черняховска и Балтийским федеральным государственным университетом им. И. Канта, для привлечения специалистов физической культуры и спорта для большего охвата детей занятием </a:t>
            </a:r>
            <a:r>
              <a:rPr lang="ru-RU" sz="2400" dirty="0" smtClean="0">
                <a:latin typeface="Times New Roman" panose="02020603050405020304" pitchFamily="18" charset="0"/>
                <a:cs typeface="Times New Roman" panose="02020603050405020304" pitchFamily="18" charset="0"/>
              </a:rPr>
              <a:t>спортом и продолжаем работу в этом направлении.</a:t>
            </a:r>
          </a:p>
          <a:p>
            <a:pPr algn="just">
              <a:lnSpc>
                <a:spcPct val="100000"/>
              </a:lnSpc>
              <a:spcBef>
                <a:spcPts val="0"/>
              </a:spcBef>
            </a:pPr>
            <a:r>
              <a:rPr lang="ru-RU" sz="2400" dirty="0" smtClean="0">
                <a:latin typeface="Times New Roman" panose="02020603050405020304" pitchFamily="18" charset="0"/>
                <a:cs typeface="Times New Roman" panose="02020603050405020304" pitchFamily="18" charset="0"/>
              </a:rPr>
              <a:t>Результат: привлечены 2 тренера по футболу и баскетболу.</a:t>
            </a:r>
            <a:endParaRPr lang="ru-RU" sz="2400" dirty="0">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30369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2" name="Заголовок 1"/>
          <p:cNvSpPr>
            <a:spLocks noGrp="1"/>
          </p:cNvSpPr>
          <p:nvPr>
            <p:ph type="title"/>
          </p:nvPr>
        </p:nvSpPr>
        <p:spPr>
          <a:xfrm>
            <a:off x="628650" y="365127"/>
            <a:ext cx="7886700" cy="1040592"/>
          </a:xfrm>
        </p:spPr>
        <p:txBody>
          <a:bodyPr>
            <a:normAutofit/>
          </a:bodyPr>
          <a:lstStyle/>
          <a:p>
            <a:pPr algn="ctr"/>
            <a:r>
              <a:rPr lang="ru-RU" b="1" dirty="0">
                <a:latin typeface="Times New Roman" panose="02020603050405020304" pitchFamily="18" charset="0"/>
                <a:cs typeface="Times New Roman" panose="02020603050405020304" pitchFamily="18" charset="0"/>
              </a:rPr>
              <a:t>Информационная работа</a:t>
            </a:r>
          </a:p>
        </p:txBody>
      </p:sp>
      <p:sp>
        <p:nvSpPr>
          <p:cNvPr id="3" name="Объект 2"/>
          <p:cNvSpPr>
            <a:spLocks noGrp="1"/>
          </p:cNvSpPr>
          <p:nvPr>
            <p:ph idx="1"/>
          </p:nvPr>
        </p:nvSpPr>
        <p:spPr>
          <a:xfrm>
            <a:off x="382137" y="1323833"/>
            <a:ext cx="8625385" cy="4853130"/>
          </a:xfrm>
        </p:spPr>
        <p:txBody>
          <a:bodyPr/>
          <a:lstStyle/>
          <a:p>
            <a:pPr algn="just"/>
            <a:r>
              <a:rPr lang="ru-RU" sz="2400" dirty="0">
                <a:latin typeface="Times New Roman" panose="02020603050405020304" pitchFamily="18" charset="0"/>
                <a:cs typeface="Times New Roman" panose="02020603050405020304" pitchFamily="18" charset="0"/>
              </a:rPr>
              <a:t>Узнать о новостях спортивной школы можно благодаря МАУ «Редакция газеты «Наша жизнь».</a:t>
            </a:r>
          </a:p>
          <a:p>
            <a:pPr algn="just"/>
            <a:r>
              <a:rPr lang="ru-RU" sz="2400" dirty="0">
                <a:latin typeface="Times New Roman" panose="02020603050405020304" pitchFamily="18" charset="0"/>
                <a:cs typeface="Times New Roman" panose="02020603050405020304" pitchFamily="18" charset="0"/>
              </a:rPr>
              <a:t>На официальном сайте школы размещена информация о работающих секциях, расписание занятий и правила приема учащихся. </a:t>
            </a:r>
            <a:r>
              <a:rPr lang="en-US" sz="2400" u="sng" dirty="0">
                <a:solidFill>
                  <a:schemeClr val="accent1"/>
                </a:solidFill>
                <a:latin typeface="Times New Roman" panose="02020603050405020304" pitchFamily="18" charset="0"/>
                <a:cs typeface="Times New Roman" panose="02020603050405020304" pitchFamily="18" charset="0"/>
              </a:rPr>
              <a:t>https://gvardsportschool.ru</a:t>
            </a:r>
          </a:p>
          <a:p>
            <a:pPr algn="just"/>
            <a:r>
              <a:rPr lang="ru-RU" sz="2400" dirty="0">
                <a:latin typeface="Times New Roman" panose="02020603050405020304" pitchFamily="18" charset="0"/>
                <a:cs typeface="Times New Roman" panose="02020603050405020304" pitchFamily="18" charset="0"/>
              </a:rPr>
              <a:t>Для информирования населения о проводимых мероприятиях созданы группы в социальной сети в контакте (</a:t>
            </a:r>
            <a:r>
              <a:rPr lang="en-US" sz="2400" dirty="0">
                <a:latin typeface="Times New Roman" panose="02020603050405020304" pitchFamily="18" charset="0"/>
                <a:cs typeface="Times New Roman" panose="02020603050405020304" pitchFamily="18" charset="0"/>
              </a:rPr>
              <a:t>VK)</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933603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1" y="0"/>
            <a:ext cx="9139938" cy="6858000"/>
          </a:xfrm>
          <a:prstGeom prst="rect">
            <a:avLst/>
          </a:prstGeom>
        </p:spPr>
      </p:pic>
      <p:sp>
        <p:nvSpPr>
          <p:cNvPr id="3" name="Заголовок 2"/>
          <p:cNvSpPr>
            <a:spLocks noGrp="1"/>
          </p:cNvSpPr>
          <p:nvPr>
            <p:ph type="title"/>
          </p:nvPr>
        </p:nvSpPr>
        <p:spPr>
          <a:xfrm>
            <a:off x="996286" y="1009934"/>
            <a:ext cx="7095981" cy="2819151"/>
          </a:xfrm>
        </p:spPr>
        <p:txBody>
          <a:bodyPr/>
          <a:lstStyle/>
          <a:p>
            <a:pPr algn="ctr"/>
            <a:r>
              <a:rPr lang="ru-RU" b="1" dirty="0">
                <a:latin typeface="Times New Roman" panose="02020603050405020304" pitchFamily="18" charset="0"/>
                <a:cs typeface="Times New Roman" panose="02020603050405020304" pitchFamily="18" charset="0"/>
              </a:rPr>
              <a:t>СПАСИБО  ЗА ВАШЕ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ВНИМАНИЕ!</a:t>
            </a: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930" y="3977811"/>
            <a:ext cx="3476995" cy="2607746"/>
          </a:xfrm>
          <a:prstGeom prst="rect">
            <a:avLst/>
          </a:prstGeom>
        </p:spPr>
      </p:pic>
    </p:spTree>
    <p:extLst>
      <p:ext uri="{BB962C8B-B14F-4D97-AF65-F5344CB8AC3E}">
        <p14:creationId xmlns:p14="http://schemas.microsoft.com/office/powerpoint/2010/main" val="1934681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2207</TotalTime>
  <Words>3042</Words>
  <Application>Microsoft Office PowerPoint</Application>
  <PresentationFormat>Экран (4:3)</PresentationFormat>
  <Paragraphs>394</Paragraphs>
  <Slides>44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44</vt:i4>
      </vt:variant>
    </vt:vector>
  </HeadingPairs>
  <TitlesOfParts>
    <vt:vector size="52" baseType="lpstr">
      <vt:lpstr>Microsoft JhengHei</vt:lpstr>
      <vt:lpstr>Arial</vt:lpstr>
      <vt:lpstr>Arial Black</vt:lpstr>
      <vt:lpstr>Calibri</vt:lpstr>
      <vt:lpstr>Calibri Light</vt:lpstr>
      <vt:lpstr>Tahoma</vt:lpstr>
      <vt:lpstr>Times New Roman</vt:lpstr>
      <vt:lpstr>Тема Office</vt:lpstr>
      <vt:lpstr>Презентация PowerPoint</vt:lpstr>
      <vt:lpstr>Презентация PowerPoint</vt:lpstr>
      <vt:lpstr>Презентация PowerPoint</vt:lpstr>
      <vt:lpstr>БЮДЖЕТ  МБУ ДО СШ гор. ГВАРДЕЙСКА</vt:lpstr>
      <vt:lpstr>Укомплектованность штатами </vt:lpstr>
      <vt:lpstr>В рамках реализации национального проекта «Демография» и регионального проекта «Спорт-норма жизни» открыты и функционируют  «Физкультурно-оздоровительные комплексы»  в пос. Озерки и пос. Знаменск </vt:lpstr>
      <vt:lpstr>Укомплектованность штатами ФОК пос. Озерки </vt:lpstr>
      <vt:lpstr>Презентация PowerPoint</vt:lpstr>
      <vt:lpstr>Презентация PowerPoint</vt:lpstr>
      <vt:lpstr>Укомплектованность штатами ФОК пос. Знаменск </vt:lpstr>
      <vt:lpstr>Обеспечение спортивной деятельности в «Физкультурно-оздоровительном комплексе» и его территории в пос. Знаменск. </vt:lpstr>
      <vt:lpstr> Тренировочная деятельность  МБУ ДО СШ гор. Гвардейска.</vt:lpstr>
      <vt:lpstr>Численность занимающихся </vt:lpstr>
      <vt:lpstr>Обеспечение спортивной деятельности  в МБУ ДО СШ гор. Гвардейска </vt:lpstr>
      <vt:lpstr>Обеспечение спортивной деятельности  в МБУ ДО СШ гор. Гвардейска </vt:lpstr>
      <vt:lpstr>ФУТБОЛ</vt:lpstr>
      <vt:lpstr>Презентация PowerPoint</vt:lpstr>
      <vt:lpstr>ВОЛЕЙБОЛ</vt:lpstr>
      <vt:lpstr>Презентация PowerPoint</vt:lpstr>
      <vt:lpstr>             БАСКЕТБОЛ                                  </vt:lpstr>
      <vt:lpstr>БАСКЕТБОЛ</vt:lpstr>
      <vt:lpstr>ЕДИНОБОРСТВА</vt:lpstr>
      <vt:lpstr>Презентация PowerPoint</vt:lpstr>
      <vt:lpstr>ДОСТИЖЕНИЯ ЕДИНОБОРЦЕВ</vt:lpstr>
      <vt:lpstr> Киокушинкай карате</vt:lpstr>
      <vt:lpstr>Презентация PowerPoint</vt:lpstr>
      <vt:lpstr>  СПОРТИВНАЯ АКРОБАТИКА</vt:lpstr>
      <vt:lpstr>«Фитнес-аэробика»</vt:lpstr>
      <vt:lpstr>Презентация PowerPoint</vt:lpstr>
      <vt:lpstr>Презентация PowerPoint</vt:lpstr>
      <vt:lpstr> Фестивали ВФСК ГТО</vt:lpstr>
      <vt:lpstr> Фестивали ВФСК ГТО</vt:lpstr>
      <vt:lpstr>ВНЕТРЕНИРОВОЧНАЯ ДЕЯТЕЛЬНОСТЬ  МБУ ДО СШ гор. ГВАРДЕЙСКА</vt:lpstr>
      <vt:lpstr> </vt:lpstr>
      <vt:lpstr>Массовый спорт в муниципальном образования «Гвардейский муниципальный округ»</vt:lpstr>
      <vt:lpstr>Презентация PowerPoint</vt:lpstr>
      <vt:lpstr>                                                                             2024 год  - в МБУ ДО СШ гор. Гвардейска на постоянной основе тренируется взрослая команда муниципального образования «Гвардейский муниципальный округ Калининградской области» по футболу. «Олимпия – 1» В результате участия чемпионате Калининградской области в первой лиге «Олимпия – 1» заняла 5 место из 20 команд.  - проводились занятия по оздоровительной гимнастике для людей старшего поколения (60 лет и старше до 20 человек) и занятия женских групп по аэробике и шейпингу (на платной основе до 50 человек). - проведение Всероссийской акции для старшего поколения (60 лет и старше) «Скандинавская ходьба». - в мае 2024 года МБУ ДО «Спортивная школа гор. Гвардейска» стала победителем гранта «Балтийское долголетие», организованного Министерством социальной политики Калининградской области со своим проектом «ЖИТЬ ЗДОРОВО!» для граждан старшего поколения. Проект направлен на продление активного долголетия и здорового образа жизни, преодоление одиночества, повышение уровня и качества жизни граждан старшего поколения с помощью занятий по адаптивной физической культуре. Занятия проводятся с инструктором в зале спортивной школы 2 – 3 раза в неделю.                                                                         2025 год - на постоянной основе продолжает тренироваться взрослая сборная команда муниципального образования «Гвардейский муниципальный округ Калининградской области» по футболу «Олимпия 1».</vt:lpstr>
      <vt:lpstr>Презентация PowerPoint</vt:lpstr>
      <vt:lpstr>Увеличение и улучшение спортивных объектов </vt:lpstr>
      <vt:lpstr>ПРОБЛЕМЫ</vt:lpstr>
      <vt:lpstr>ПРОБЛЕМЫ</vt:lpstr>
      <vt:lpstr>План развития МБУ ДО СШ гор. Гвардейска на 2024-2025 г.</vt:lpstr>
      <vt:lpstr>Информационная работа</vt:lpstr>
      <vt:lpstr>СПАСИБО  ЗА ВАШЕ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259</cp:revision>
  <cp:lastPrinted>2025-05-16T13:34:13Z</cp:lastPrinted>
  <dcterms:modified xsi:type="dcterms:W3CDTF">2025-05-23T09:32:16Z</dcterms:modified>
</cp:coreProperties>
</file>